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 id="2147483659" r:id="rId2"/>
  </p:sldMasterIdLst>
  <p:notesMasterIdLst>
    <p:notesMasterId r:id="rId56"/>
  </p:notesMasterIdLst>
  <p:handoutMasterIdLst>
    <p:handoutMasterId r:id="rId57"/>
  </p:handoutMasterIdLst>
  <p:sldIdLst>
    <p:sldId id="330" r:id="rId3"/>
    <p:sldId id="408" r:id="rId4"/>
    <p:sldId id="414" r:id="rId5"/>
    <p:sldId id="479" r:id="rId6"/>
    <p:sldId id="415" r:id="rId7"/>
    <p:sldId id="363" r:id="rId8"/>
    <p:sldId id="472" r:id="rId9"/>
    <p:sldId id="416" r:id="rId10"/>
    <p:sldId id="418" r:id="rId11"/>
    <p:sldId id="419" r:id="rId12"/>
    <p:sldId id="478" r:id="rId13"/>
    <p:sldId id="420" r:id="rId14"/>
    <p:sldId id="421" r:id="rId15"/>
    <p:sldId id="422" r:id="rId16"/>
    <p:sldId id="423" r:id="rId17"/>
    <p:sldId id="424" r:id="rId18"/>
    <p:sldId id="425" r:id="rId19"/>
    <p:sldId id="426" r:id="rId20"/>
    <p:sldId id="427" r:id="rId21"/>
    <p:sldId id="410" r:id="rId22"/>
    <p:sldId id="413" r:id="rId23"/>
    <p:sldId id="429" r:id="rId24"/>
    <p:sldId id="430" r:id="rId25"/>
    <p:sldId id="431" r:id="rId26"/>
    <p:sldId id="432" r:id="rId27"/>
    <p:sldId id="433" r:id="rId28"/>
    <p:sldId id="434" r:id="rId29"/>
    <p:sldId id="473" r:id="rId30"/>
    <p:sldId id="436" r:id="rId31"/>
    <p:sldId id="485" r:id="rId32"/>
    <p:sldId id="488" r:id="rId33"/>
    <p:sldId id="484" r:id="rId34"/>
    <p:sldId id="486" r:id="rId35"/>
    <p:sldId id="489" r:id="rId36"/>
    <p:sldId id="437" r:id="rId37"/>
    <p:sldId id="438" r:id="rId38"/>
    <p:sldId id="477" r:id="rId39"/>
    <p:sldId id="457" r:id="rId40"/>
    <p:sldId id="439" r:id="rId41"/>
    <p:sldId id="441" r:id="rId42"/>
    <p:sldId id="452" r:id="rId43"/>
    <p:sldId id="454" r:id="rId44"/>
    <p:sldId id="490" r:id="rId45"/>
    <p:sldId id="456" r:id="rId46"/>
    <p:sldId id="458" r:id="rId47"/>
    <p:sldId id="461" r:id="rId48"/>
    <p:sldId id="328" r:id="rId49"/>
    <p:sldId id="475" r:id="rId50"/>
    <p:sldId id="476" r:id="rId51"/>
    <p:sldId id="480" r:id="rId52"/>
    <p:sldId id="481" r:id="rId53"/>
    <p:sldId id="482" r:id="rId54"/>
    <p:sldId id="483" r:id="rId55"/>
  </p:sldIdLst>
  <p:sldSz cx="9144000" cy="6858000" type="screen4x3"/>
  <p:notesSz cx="6858000" cy="9144000"/>
  <p:custDataLst>
    <p:tags r:id="rId5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974" userDrawn="1">
          <p15:clr>
            <a:srgbClr val="A4A3A4"/>
          </p15:clr>
        </p15:guide>
        <p15:guide id="2" pos="295" userDrawn="1">
          <p15:clr>
            <a:srgbClr val="A4A3A4"/>
          </p15:clr>
        </p15:guide>
        <p15:guide id="3" orient="horz" pos="4178" userDrawn="1">
          <p15:clr>
            <a:srgbClr val="A4A3A4"/>
          </p15:clr>
        </p15:guide>
        <p15:guide id="4" orient="horz" pos="119" userDrawn="1">
          <p15:clr>
            <a:srgbClr val="A4A3A4"/>
          </p15:clr>
        </p15:guide>
        <p15:guide id="5" orient="horz" pos="822" userDrawn="1">
          <p15:clr>
            <a:srgbClr val="A4A3A4"/>
          </p15:clr>
        </p15:guide>
        <p15:guide id="6" orient="horz" pos="981" userDrawn="1">
          <p15:clr>
            <a:srgbClr val="A4A3A4"/>
          </p15:clr>
        </p15:guide>
        <p15:guide id="7" pos="635" userDrawn="1">
          <p15:clr>
            <a:srgbClr val="A4A3A4"/>
          </p15:clr>
        </p15:guide>
        <p15:guide id="8" pos="100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AnnMarie Short" initials="AS" lastIdx="35" clrIdx="6">
    <p:extLst>
      <p:ext uri="{19B8F6BF-5375-455C-9EA6-DF929625EA0E}">
        <p15:presenceInfo xmlns:p15="http://schemas.microsoft.com/office/powerpoint/2012/main" userId="5a9a73d1263ca8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65DB6-E35E-47E2-B482-0DDA0EAE3D6A}" v="31" dt="2025-10-09T11:21:24.259"/>
  </p1510:revLst>
</p1510:revInfo>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75" autoAdjust="0"/>
    <p:restoredTop sz="96283" autoAdjust="0"/>
  </p:normalViewPr>
  <p:slideViewPr>
    <p:cSldViewPr snapToGrid="0" snapToObjects="1">
      <p:cViewPr varScale="1">
        <p:scale>
          <a:sx n="96" d="100"/>
          <a:sy n="96" d="100"/>
        </p:scale>
        <p:origin x="1997" y="62"/>
      </p:cViewPr>
      <p:guideLst>
        <p:guide orient="horz" pos="3974"/>
        <p:guide pos="295"/>
        <p:guide orient="horz" pos="4178"/>
        <p:guide orient="horz" pos="119"/>
        <p:guide orient="horz" pos="822"/>
        <p:guide orient="horz" pos="981"/>
        <p:guide pos="635"/>
        <p:guide pos="1008"/>
      </p:guideLst>
    </p:cSldViewPr>
  </p:slideViewPr>
  <p:outlineViewPr>
    <p:cViewPr>
      <p:scale>
        <a:sx n="33" d="100"/>
        <a:sy n="33" d="100"/>
      </p:scale>
      <p:origin x="0" y="-41196"/>
    </p:cViewPr>
  </p:outlineViewPr>
  <p:notesTextViewPr>
    <p:cViewPr>
      <p:scale>
        <a:sx n="100" d="100"/>
        <a:sy n="100" d="100"/>
      </p:scale>
      <p:origin x="0" y="0"/>
    </p:cViewPr>
  </p:notesTextViewPr>
  <p:sorterViewPr>
    <p:cViewPr>
      <p:scale>
        <a:sx n="100" d="100"/>
        <a:sy n="100" d="100"/>
      </p:scale>
      <p:origin x="0" y="-3346"/>
    </p:cViewPr>
  </p:sorterViewPr>
  <p:notesViewPr>
    <p:cSldViewPr snapToGrid="0" snapToObjects="1">
      <p:cViewPr varScale="1">
        <p:scale>
          <a:sx n="68" d="100"/>
          <a:sy n="68" d="100"/>
        </p:scale>
        <p:origin x="306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gs" Target="tags/tag1.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Webberley" userId="d6888d69-faca-40cd-b439-12e1cdb1c52f" providerId="ADAL" clId="{F97A5247-5D59-4DBB-9573-F666054551F9}"/>
    <pc:docChg chg="undo custSel addSld delSld modSld sldOrd">
      <pc:chgData name="Brian Webberley" userId="d6888d69-faca-40cd-b439-12e1cdb1c52f" providerId="ADAL" clId="{F97A5247-5D59-4DBB-9573-F666054551F9}" dt="2025-10-09T11:21:33.540" v="288" actId="20577"/>
      <pc:docMkLst>
        <pc:docMk/>
      </pc:docMkLst>
      <pc:sldChg chg="modSp mod">
        <pc:chgData name="Brian Webberley" userId="d6888d69-faca-40cd-b439-12e1cdb1c52f" providerId="ADAL" clId="{F97A5247-5D59-4DBB-9573-F666054551F9}" dt="2025-10-09T02:33:37.603" v="1" actId="21"/>
        <pc:sldMkLst>
          <pc:docMk/>
          <pc:sldMk cId="494409863" sldId="328"/>
        </pc:sldMkLst>
        <pc:spChg chg="mod">
          <ac:chgData name="Brian Webberley" userId="d6888d69-faca-40cd-b439-12e1cdb1c52f" providerId="ADAL" clId="{F97A5247-5D59-4DBB-9573-F666054551F9}" dt="2025-10-09T02:33:37.603" v="1" actId="21"/>
          <ac:spMkLst>
            <pc:docMk/>
            <pc:sldMk cId="494409863" sldId="328"/>
            <ac:spMk id="3" creationId="{00000000-0000-0000-0000-000000000000}"/>
          </ac:spMkLst>
        </pc:spChg>
      </pc:sldChg>
      <pc:sldChg chg="ord">
        <pc:chgData name="Brian Webberley" userId="d6888d69-faca-40cd-b439-12e1cdb1c52f" providerId="ADAL" clId="{F97A5247-5D59-4DBB-9573-F666054551F9}" dt="2025-10-09T10:59:47.119" v="80"/>
        <pc:sldMkLst>
          <pc:docMk/>
          <pc:sldMk cId="1385699625" sldId="436"/>
        </pc:sldMkLst>
      </pc:sldChg>
      <pc:sldChg chg="modSp mod">
        <pc:chgData name="Brian Webberley" userId="d6888d69-faca-40cd-b439-12e1cdb1c52f" providerId="ADAL" clId="{F97A5247-5D59-4DBB-9573-F666054551F9}" dt="2025-10-09T11:18:21.479" v="268" actId="20577"/>
        <pc:sldMkLst>
          <pc:docMk/>
          <pc:sldMk cId="2882765886" sldId="452"/>
        </pc:sldMkLst>
        <pc:spChg chg="mod">
          <ac:chgData name="Brian Webberley" userId="d6888d69-faca-40cd-b439-12e1cdb1c52f" providerId="ADAL" clId="{F97A5247-5D59-4DBB-9573-F666054551F9}" dt="2025-10-09T11:18:21.479" v="268" actId="20577"/>
          <ac:spMkLst>
            <pc:docMk/>
            <pc:sldMk cId="2882765886" sldId="452"/>
            <ac:spMk id="3" creationId="{00000000-0000-0000-0000-000000000000}"/>
          </ac:spMkLst>
        </pc:spChg>
      </pc:sldChg>
      <pc:sldChg chg="delSp modSp">
        <pc:chgData name="Brian Webberley" userId="d6888d69-faca-40cd-b439-12e1cdb1c52f" providerId="ADAL" clId="{F97A5247-5D59-4DBB-9573-F666054551F9}" dt="2025-10-09T10:55:29.659" v="4" actId="21"/>
        <pc:sldMkLst>
          <pc:docMk/>
          <pc:sldMk cId="2867907252" sldId="473"/>
        </pc:sldMkLst>
        <pc:picChg chg="del mod">
          <ac:chgData name="Brian Webberley" userId="d6888d69-faca-40cd-b439-12e1cdb1c52f" providerId="ADAL" clId="{F97A5247-5D59-4DBB-9573-F666054551F9}" dt="2025-10-09T10:55:29.659" v="4" actId="21"/>
          <ac:picMkLst>
            <pc:docMk/>
            <pc:sldMk cId="2867907252" sldId="473"/>
            <ac:picMk id="11266" creationId="{8FDB4258-01BF-0897-3C36-9109999478C6}"/>
          </ac:picMkLst>
        </pc:picChg>
      </pc:sldChg>
      <pc:sldChg chg="addSp delSp modSp new mod ord">
        <pc:chgData name="Brian Webberley" userId="d6888d69-faca-40cd-b439-12e1cdb1c52f" providerId="ADAL" clId="{F97A5247-5D59-4DBB-9573-F666054551F9}" dt="2025-10-09T11:00:14.223" v="83"/>
        <pc:sldMkLst>
          <pc:docMk/>
          <pc:sldMk cId="1458198863" sldId="484"/>
        </pc:sldMkLst>
        <pc:spChg chg="del">
          <ac:chgData name="Brian Webberley" userId="d6888d69-faca-40cd-b439-12e1cdb1c52f" providerId="ADAL" clId="{F97A5247-5D59-4DBB-9573-F666054551F9}" dt="2025-10-09T10:55:37.975" v="6" actId="478"/>
          <ac:spMkLst>
            <pc:docMk/>
            <pc:sldMk cId="1458198863" sldId="484"/>
            <ac:spMk id="2" creationId="{B641EF17-1954-2410-F37B-ECAF1DDDC0F3}"/>
          </ac:spMkLst>
        </pc:spChg>
        <pc:spChg chg="del">
          <ac:chgData name="Brian Webberley" userId="d6888d69-faca-40cd-b439-12e1cdb1c52f" providerId="ADAL" clId="{F97A5247-5D59-4DBB-9573-F666054551F9}" dt="2025-10-09T10:55:33.857" v="5"/>
          <ac:spMkLst>
            <pc:docMk/>
            <pc:sldMk cId="1458198863" sldId="484"/>
            <ac:spMk id="3" creationId="{43C2CF5E-A40B-0783-C7BA-3DAEB6D4521D}"/>
          </ac:spMkLst>
        </pc:spChg>
        <pc:spChg chg="add mod">
          <ac:chgData name="Brian Webberley" userId="d6888d69-faca-40cd-b439-12e1cdb1c52f" providerId="ADAL" clId="{F97A5247-5D59-4DBB-9573-F666054551F9}" dt="2025-10-09T10:58:51.301" v="78" actId="207"/>
          <ac:spMkLst>
            <pc:docMk/>
            <pc:sldMk cId="1458198863" sldId="484"/>
            <ac:spMk id="4" creationId="{E8AB4085-18E0-AF19-B4F3-B02A26857441}"/>
          </ac:spMkLst>
        </pc:spChg>
        <pc:picChg chg="add mod">
          <ac:chgData name="Brian Webberley" userId="d6888d69-faca-40cd-b439-12e1cdb1c52f" providerId="ADAL" clId="{F97A5247-5D59-4DBB-9573-F666054551F9}" dt="2025-10-09T10:58:18.604" v="72" actId="1076"/>
          <ac:picMkLst>
            <pc:docMk/>
            <pc:sldMk cId="1458198863" sldId="484"/>
            <ac:picMk id="11266" creationId="{8FDB4258-01BF-0897-3C36-9109999478C6}"/>
          </ac:picMkLst>
        </pc:picChg>
      </pc:sldChg>
      <pc:sldChg chg="addSp delSp modSp new mod">
        <pc:chgData name="Brian Webberley" userId="d6888d69-faca-40cd-b439-12e1cdb1c52f" providerId="ADAL" clId="{F97A5247-5D59-4DBB-9573-F666054551F9}" dt="2025-10-09T11:04:14.038" v="134" actId="207"/>
        <pc:sldMkLst>
          <pc:docMk/>
          <pc:sldMk cId="3519366033" sldId="485"/>
        </pc:sldMkLst>
        <pc:spChg chg="mod">
          <ac:chgData name="Brian Webberley" userId="d6888d69-faca-40cd-b439-12e1cdb1c52f" providerId="ADAL" clId="{F97A5247-5D59-4DBB-9573-F666054551F9}" dt="2025-10-09T11:03:04.697" v="115" actId="20577"/>
          <ac:spMkLst>
            <pc:docMk/>
            <pc:sldMk cId="3519366033" sldId="485"/>
            <ac:spMk id="2" creationId="{F07E1A24-9131-B5FB-04A1-E5874BA95C80}"/>
          </ac:spMkLst>
        </pc:spChg>
        <pc:spChg chg="add del mod">
          <ac:chgData name="Brian Webberley" userId="d6888d69-faca-40cd-b439-12e1cdb1c52f" providerId="ADAL" clId="{F97A5247-5D59-4DBB-9573-F666054551F9}" dt="2025-10-09T11:04:14.038" v="134" actId="207"/>
          <ac:spMkLst>
            <pc:docMk/>
            <pc:sldMk cId="3519366033" sldId="485"/>
            <ac:spMk id="3" creationId="{8F1C9B65-B727-886D-B947-9D2FB717D06A}"/>
          </ac:spMkLst>
        </pc:spChg>
        <pc:spChg chg="add mod">
          <ac:chgData name="Brian Webberley" userId="d6888d69-faca-40cd-b439-12e1cdb1c52f" providerId="ADAL" clId="{F97A5247-5D59-4DBB-9573-F666054551F9}" dt="2025-10-09T10:56:49.828" v="51"/>
          <ac:spMkLst>
            <pc:docMk/>
            <pc:sldMk cId="3519366033" sldId="485"/>
            <ac:spMk id="4" creationId="{87183260-DE6F-F14A-22F8-11F58119C64F}"/>
          </ac:spMkLst>
        </pc:spChg>
      </pc:sldChg>
      <pc:sldChg chg="addSp modSp add mod">
        <pc:chgData name="Brian Webberley" userId="d6888d69-faca-40cd-b439-12e1cdb1c52f" providerId="ADAL" clId="{F97A5247-5D59-4DBB-9573-F666054551F9}" dt="2025-10-09T11:01:31.264" v="109" actId="207"/>
        <pc:sldMkLst>
          <pc:docMk/>
          <pc:sldMk cId="1792299876" sldId="486"/>
        </pc:sldMkLst>
        <pc:spChg chg="mod">
          <ac:chgData name="Brian Webberley" userId="d6888d69-faca-40cd-b439-12e1cdb1c52f" providerId="ADAL" clId="{F97A5247-5D59-4DBB-9573-F666054551F9}" dt="2025-10-09T11:00:27.167" v="94" actId="20577"/>
          <ac:spMkLst>
            <pc:docMk/>
            <pc:sldMk cId="1792299876" sldId="486"/>
            <ac:spMk id="2" creationId="{F53DBF48-5216-89C9-1F55-70304B3352F2}"/>
          </ac:spMkLst>
        </pc:spChg>
        <pc:spChg chg="mod">
          <ac:chgData name="Brian Webberley" userId="d6888d69-faca-40cd-b439-12e1cdb1c52f" providerId="ADAL" clId="{F97A5247-5D59-4DBB-9573-F666054551F9}" dt="2025-10-09T11:01:31.264" v="109" actId="207"/>
          <ac:spMkLst>
            <pc:docMk/>
            <pc:sldMk cId="1792299876" sldId="486"/>
            <ac:spMk id="3" creationId="{3F4EEF27-361E-B7FE-5551-75E2132A66F1}"/>
          </ac:spMkLst>
        </pc:spChg>
        <pc:spChg chg="add">
          <ac:chgData name="Brian Webberley" userId="d6888d69-faca-40cd-b439-12e1cdb1c52f" providerId="ADAL" clId="{F97A5247-5D59-4DBB-9573-F666054551F9}" dt="2025-10-09T11:00:46.800" v="98"/>
          <ac:spMkLst>
            <pc:docMk/>
            <pc:sldMk cId="1792299876" sldId="486"/>
            <ac:spMk id="4" creationId="{18E6F015-35D6-D6BD-2004-04024068E17F}"/>
          </ac:spMkLst>
        </pc:spChg>
      </pc:sldChg>
      <pc:sldChg chg="new del ord">
        <pc:chgData name="Brian Webberley" userId="d6888d69-faca-40cd-b439-12e1cdb1c52f" providerId="ADAL" clId="{F97A5247-5D59-4DBB-9573-F666054551F9}" dt="2025-10-09T11:02:48.045" v="114" actId="2696"/>
        <pc:sldMkLst>
          <pc:docMk/>
          <pc:sldMk cId="2284632400" sldId="487"/>
        </pc:sldMkLst>
      </pc:sldChg>
      <pc:sldChg chg="add">
        <pc:chgData name="Brian Webberley" userId="d6888d69-faca-40cd-b439-12e1cdb1c52f" providerId="ADAL" clId="{F97A5247-5D59-4DBB-9573-F666054551F9}" dt="2025-10-09T11:02:42.665" v="113" actId="2890"/>
        <pc:sldMkLst>
          <pc:docMk/>
          <pc:sldMk cId="39994490" sldId="488"/>
        </pc:sldMkLst>
      </pc:sldChg>
      <pc:sldChg chg="addSp delSp modSp add mod">
        <pc:chgData name="Brian Webberley" userId="d6888d69-faca-40cd-b439-12e1cdb1c52f" providerId="ADAL" clId="{F97A5247-5D59-4DBB-9573-F666054551F9}" dt="2025-10-09T11:07:44.167" v="180" actId="113"/>
        <pc:sldMkLst>
          <pc:docMk/>
          <pc:sldMk cId="1261387139" sldId="489"/>
        </pc:sldMkLst>
        <pc:spChg chg="mod">
          <ac:chgData name="Brian Webberley" userId="d6888d69-faca-40cd-b439-12e1cdb1c52f" providerId="ADAL" clId="{F97A5247-5D59-4DBB-9573-F666054551F9}" dt="2025-10-09T11:05:37.726" v="140" actId="403"/>
          <ac:spMkLst>
            <pc:docMk/>
            <pc:sldMk cId="1261387139" sldId="489"/>
            <ac:spMk id="2" creationId="{6E5B8914-5A88-5D49-9736-D0499D5E1EF9}"/>
          </ac:spMkLst>
        </pc:spChg>
        <pc:spChg chg="del mod">
          <ac:chgData name="Brian Webberley" userId="d6888d69-faca-40cd-b439-12e1cdb1c52f" providerId="ADAL" clId="{F97A5247-5D59-4DBB-9573-F666054551F9}" dt="2025-10-09T11:05:57.896" v="143"/>
          <ac:spMkLst>
            <pc:docMk/>
            <pc:sldMk cId="1261387139" sldId="489"/>
            <ac:spMk id="3" creationId="{3488BCA5-248A-3D66-D124-81BD60C488A9}"/>
          </ac:spMkLst>
        </pc:spChg>
        <pc:spChg chg="add del mod">
          <ac:chgData name="Brian Webberley" userId="d6888d69-faca-40cd-b439-12e1cdb1c52f" providerId="ADAL" clId="{F97A5247-5D59-4DBB-9573-F666054551F9}" dt="2025-10-09T11:06:07.381" v="147" actId="478"/>
          <ac:spMkLst>
            <pc:docMk/>
            <pc:sldMk cId="1261387139" sldId="489"/>
            <ac:spMk id="4" creationId="{E984D793-90F7-3D8E-1A9B-EB9078E7F4BD}"/>
          </ac:spMkLst>
        </pc:spChg>
        <pc:spChg chg="add mod">
          <ac:chgData name="Brian Webberley" userId="d6888d69-faca-40cd-b439-12e1cdb1c52f" providerId="ADAL" clId="{F97A5247-5D59-4DBB-9573-F666054551F9}" dt="2025-10-09T11:07:44.167" v="180" actId="113"/>
          <ac:spMkLst>
            <pc:docMk/>
            <pc:sldMk cId="1261387139" sldId="489"/>
            <ac:spMk id="5" creationId="{CC502298-7CFE-4E3B-D91B-2C8C0F45CC32}"/>
          </ac:spMkLst>
        </pc:spChg>
      </pc:sldChg>
      <pc:sldChg chg="addSp delSp modSp new mod">
        <pc:chgData name="Brian Webberley" userId="d6888d69-faca-40cd-b439-12e1cdb1c52f" providerId="ADAL" clId="{F97A5247-5D59-4DBB-9573-F666054551F9}" dt="2025-10-09T11:21:33.540" v="288" actId="20577"/>
        <pc:sldMkLst>
          <pc:docMk/>
          <pc:sldMk cId="2090968268" sldId="490"/>
        </pc:sldMkLst>
        <pc:spChg chg="add del mod">
          <ac:chgData name="Brian Webberley" userId="d6888d69-faca-40cd-b439-12e1cdb1c52f" providerId="ADAL" clId="{F97A5247-5D59-4DBB-9573-F666054551F9}" dt="2025-10-09T11:21:33.540" v="288" actId="20577"/>
          <ac:spMkLst>
            <pc:docMk/>
            <pc:sldMk cId="2090968268" sldId="490"/>
            <ac:spMk id="2" creationId="{719A769F-3EE5-FF80-11AA-9C39864CF334}"/>
          </ac:spMkLst>
        </pc:spChg>
        <pc:spChg chg="del">
          <ac:chgData name="Brian Webberley" userId="d6888d69-faca-40cd-b439-12e1cdb1c52f" providerId="ADAL" clId="{F97A5247-5D59-4DBB-9573-F666054551F9}" dt="2025-10-09T11:21:09.357" v="272" actId="478"/>
          <ac:spMkLst>
            <pc:docMk/>
            <pc:sldMk cId="2090968268" sldId="490"/>
            <ac:spMk id="3" creationId="{2BADCBAA-B0B6-D9DB-FB72-EB22A60C662E}"/>
          </ac:spMkLst>
        </pc:spChg>
        <pc:picChg chg="add mod">
          <ac:chgData name="Brian Webberley" userId="d6888d69-faca-40cd-b439-12e1cdb1c52f" providerId="ADAL" clId="{F97A5247-5D59-4DBB-9573-F666054551F9}" dt="2025-10-09T11:21:25.746" v="275" actId="962"/>
          <ac:picMkLst>
            <pc:docMk/>
            <pc:sldMk cId="2090968268" sldId="490"/>
            <ac:picMk id="5" creationId="{BD342919-7342-9C60-7C68-648CE3117D1F}"/>
          </ac:picMkLst>
        </pc:picChg>
      </pc:sldChg>
    </pc:docChg>
  </pc:docChgLst>
  <pc:docChgLst>
    <pc:chgData name="Alison Mulhare" userId="01930f99-7a1e-468f-b7b9-52f7311a6a7b" providerId="ADAL" clId="{E2C1D5EF-04D7-420D-AE72-7D5E8E4A0E2E}"/>
    <pc:docChg chg="undo custSel modSld">
      <pc:chgData name="Alison Mulhare" userId="01930f99-7a1e-468f-b7b9-52f7311a6a7b" providerId="ADAL" clId="{E2C1D5EF-04D7-420D-AE72-7D5E8E4A0E2E}" dt="2024-11-18T12:17:21.795" v="41"/>
      <pc:docMkLst>
        <pc:docMk/>
      </pc:docMkLst>
      <pc:sldChg chg="modSp mod">
        <pc:chgData name="Alison Mulhare" userId="01930f99-7a1e-468f-b7b9-52f7311a6a7b" providerId="ADAL" clId="{E2C1D5EF-04D7-420D-AE72-7D5E8E4A0E2E}" dt="2024-11-18T12:17:21.795" v="41"/>
        <pc:sldMkLst>
          <pc:docMk/>
          <pc:sldMk cId="2712661040" sldId="41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10/9/2025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060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29041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sz="1200" b="0" i="1" u="none" strike="noStrike" kern="1200" cap="none" dirty="0">
                <a:solidFill>
                  <a:prstClr val="black"/>
                </a:solidFill>
                <a:latin typeface="Arial"/>
                <a:ea typeface="Arial"/>
                <a:cs typeface="Arial"/>
                <a:sym typeface="Arial"/>
              </a:rPr>
              <a:t>Figure 5.2, Page 264. </a:t>
            </a:r>
          </a:p>
          <a:p>
            <a:pPr lvl="0" defTabSz="914400">
              <a:defRPr/>
            </a:pPr>
            <a:r>
              <a:rPr lang="en-US" sz="1200" b="0" i="0" u="none" strike="noStrike" kern="1200" cap="none" dirty="0">
                <a:solidFill>
                  <a:prstClr val="black"/>
                </a:solidFill>
                <a:latin typeface="Arial"/>
                <a:ea typeface="Arial"/>
                <a:cs typeface="Arial"/>
                <a:sym typeface="Arial"/>
              </a:rPr>
              <a:t>In a typical e-commerce transaction, the customer uses a credit card and the existing credit payment system.</a:t>
            </a:r>
          </a:p>
          <a:p>
            <a:pPr lvl="0" defTabSz="914400">
              <a:defRPr/>
            </a:pPr>
            <a:endParaRPr lang="en-US" sz="1200" b="0" i="0" u="none" strike="noStrike" kern="1200" cap="none" dirty="0">
              <a:solidFill>
                <a:prstClr val="black"/>
              </a:solidFill>
              <a:latin typeface="Arial"/>
              <a:ea typeface="Arial"/>
              <a:cs typeface="Arial"/>
              <a:sym typeface="Arial"/>
            </a:endParaRPr>
          </a:p>
          <a:p>
            <a:pPr lvl="0" defTabSz="914400">
              <a:defRPr/>
            </a:pPr>
            <a:r>
              <a:rPr lang="en-US" sz="1200" b="0" i="0" u="sng" strike="noStrike" kern="1200" cap="none" dirty="0">
                <a:solidFill>
                  <a:prstClr val="black"/>
                </a:solidFill>
                <a:latin typeface="Arial"/>
                <a:ea typeface="Arial"/>
                <a:cs typeface="Arial"/>
                <a:sym typeface="Arial"/>
              </a:rPr>
              <a:t>Alt Text</a:t>
            </a:r>
          </a:p>
          <a:p>
            <a:pPr lvl="0" defTabSz="914400">
              <a:defRPr/>
            </a:pPr>
            <a:r>
              <a:rPr lang="en-US" sz="1200" b="0" i="0" u="none" strike="noStrike" kern="1200" cap="none" dirty="0">
                <a:solidFill>
                  <a:prstClr val="black"/>
                </a:solidFill>
                <a:latin typeface="+mn-lt"/>
                <a:ea typeface="Arial"/>
                <a:cs typeface="Arial"/>
                <a:sym typeface="Arial"/>
              </a:rPr>
              <a:t>Long description: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provides an overview of a typical e commerce transaction, as follows: In a typical e commerce transaction, an online consumer accesses the online store through an internet service provider. The web servers at the online store connect to its database server to collect and shares information with the customer’s credit card bank and the merchant’s bank. The order is shared with the warehouse, which arranges for shipping to the online consumer.</a:t>
            </a:r>
            <a:endParaRPr lang="en-US" sz="1200" b="0" i="0" u="none" strike="noStrike" kern="1200" cap="none" dirty="0">
              <a:solidFill>
                <a:prstClr val="black"/>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76458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sz="1200" b="0" i="1" u="none" strike="noStrike" kern="1200" cap="none" dirty="0">
                <a:solidFill>
                  <a:prstClr val="black"/>
                </a:solidFill>
                <a:latin typeface="Arial"/>
                <a:ea typeface="Arial"/>
                <a:cs typeface="Arial"/>
                <a:sym typeface="Arial"/>
              </a:rPr>
              <a:t>Figure 5.3, Page 265. </a:t>
            </a:r>
          </a:p>
          <a:p>
            <a:pPr lvl="0" defTabSz="914400">
              <a:defRPr/>
            </a:pPr>
            <a:r>
              <a:rPr lang="en-US" sz="1200" b="0" i="0" u="none" strike="noStrike" kern="1200" cap="none" dirty="0">
                <a:solidFill>
                  <a:prstClr val="black"/>
                </a:solidFill>
                <a:latin typeface="Arial"/>
                <a:ea typeface="Arial"/>
                <a:cs typeface="Arial"/>
                <a:sym typeface="Arial"/>
              </a:rPr>
              <a:t>There are three major vulnerable points in e-commerce transactions: Internet communications, servers, and clients.</a:t>
            </a:r>
          </a:p>
          <a:p>
            <a:pPr lvl="0" defTabSz="914400">
              <a:defRPr/>
            </a:pPr>
            <a:endParaRPr lang="en-US" sz="1200" b="0" i="0" u="none" strike="noStrike" kern="1200" cap="none" dirty="0">
              <a:solidFill>
                <a:prstClr val="black"/>
              </a:solidFill>
              <a:latin typeface="Arial"/>
              <a:ea typeface="Arial"/>
              <a:cs typeface="Arial"/>
              <a:sym typeface="Arial"/>
            </a:endParaRPr>
          </a:p>
          <a:p>
            <a:pPr lvl="0" defTabSz="914400">
              <a:defRPr/>
            </a:pPr>
            <a:r>
              <a:rPr lang="en-US" sz="1200" b="0" i="0" u="sng" strike="noStrike" kern="1200" cap="none" dirty="0">
                <a:solidFill>
                  <a:prstClr val="black"/>
                </a:solidFill>
                <a:latin typeface="Arial"/>
                <a:ea typeface="Arial"/>
                <a:cs typeface="Arial"/>
                <a:sym typeface="Arial"/>
              </a:rPr>
              <a:t>Alt Text</a:t>
            </a:r>
          </a:p>
          <a:p>
            <a:pPr lvl="0" defTabSz="914400">
              <a:defRPr/>
            </a:pPr>
            <a:r>
              <a:rPr lang="en-US" sz="1200" b="0" i="0" u="none" strike="noStrike" kern="1200" cap="none" dirty="0">
                <a:solidFill>
                  <a:prstClr val="black"/>
                </a:solidFill>
                <a:latin typeface="+mn-lt"/>
                <a:ea typeface="Arial"/>
                <a:cs typeface="Arial"/>
                <a:sym typeface="Arial"/>
              </a:rPr>
              <a:t>Long description: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depicts the vulnerable points in a typical e commerce transaction, as follows: The online consumer computer is vulnerable to web beacons. The connection between the online consumer and internet service provider is vulnerable to WI FI listening and wire taps. The online store is vulnerable to a customer list hack. The database server is vulnerable to an S Q L injection attack. The customer credit card bank is vulnerable to a DOS attack, card theft, or other hack. The connection between the customer credit card bank and the merchant bank is vulnerable to a security breach that also impact the online store.</a:t>
            </a:r>
            <a:endParaRPr lang="en-US" sz="1200" b="0" i="0" u="none" strike="noStrike" kern="1200" cap="none" dirty="0">
              <a:solidFill>
                <a:prstClr val="black"/>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02155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535547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01205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12913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ctr"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958098"/>
            <a:ext cx="8229600" cy="478970"/>
          </a:xfrm>
          <a:prstGeom prst="rect">
            <a:avLst/>
          </a:prstGeom>
          <a:noFill/>
          <a:ln>
            <a:noFill/>
          </a:ln>
        </p:spPr>
        <p:txBody>
          <a:bodyPr lIns="91425" tIns="91425" rIns="91425" bIns="91425" anchor="ctr"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lgn="ctr">
              <a:buNone/>
              <a:defRPr sz="3000" b="1">
                <a:latin typeface="+mn-lt"/>
              </a:defRPr>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0" indent="0" algn="ctr">
              <a:buNone/>
              <a:defRPr sz="2200">
                <a:latin typeface="+mn-lt"/>
              </a:defRPr>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839355990"/>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4215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Shape 24"/>
        <p:cNvGrpSpPr/>
        <p:nvPr/>
      </p:nvGrpSpPr>
      <p:grpSpPr>
        <a:xfrm>
          <a:off x="0" y="0"/>
          <a:ext cx="0" cy="0"/>
          <a:chOff x="0" y="0"/>
          <a:chExt cx="0" cy="0"/>
        </a:xfrm>
      </p:grpSpPr>
      <p:sp>
        <p:nvSpPr>
          <p:cNvPr id="25" name="Title Placeholder"/>
          <p:cNvSpPr txBox="1">
            <a:spLocks noGrp="1"/>
          </p:cNvSpPr>
          <p:nvPr>
            <p:ph type="title"/>
          </p:nvPr>
        </p:nvSpPr>
        <p:spPr>
          <a:xfrm>
            <a:off x="202223" y="215371"/>
            <a:ext cx="8713177" cy="109727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00F45AE3-EB76-41DE-97B2-CFE79B73D3C6}"/>
              </a:ext>
            </a:extLst>
          </p:cNvPr>
          <p:cNvSpPr>
            <a:spLocks noGrp="1"/>
          </p:cNvSpPr>
          <p:nvPr>
            <p:ph sz="quarter" idx="13"/>
          </p:nvPr>
        </p:nvSpPr>
        <p:spPr>
          <a:xfrm>
            <a:off x="202224" y="1312650"/>
            <a:ext cx="8713176" cy="5329979"/>
          </a:xfrm>
        </p:spPr>
        <p:txBody>
          <a:bodyPr/>
          <a:lstStyle>
            <a:lvl1pPr indent="-255600">
              <a:defRPr sz="2400">
                <a:latin typeface="+mn-lt"/>
              </a:defRPr>
            </a:lvl1pPr>
            <a:lvl2pPr indent="-284400">
              <a:defRPr sz="2400">
                <a:latin typeface="+mn-lt"/>
              </a:defRPr>
            </a:lvl2pPr>
            <a:lvl3pPr marL="1143000" indent="-230400">
              <a:buFont typeface="Wingdings" panose="05000000000000000000" pitchFamily="2" charset="2"/>
              <a:buChar char="§"/>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Thre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 name="Content Placeholder 2">
            <a:extLst>
              <a:ext uri="{FF2B5EF4-FFF2-40B4-BE49-F238E27FC236}">
                <a16:creationId xmlns:a16="http://schemas.microsoft.com/office/drawing/2014/main" id="{6F503D41-401A-43DB-9BC0-38F51965B892}"/>
              </a:ext>
            </a:extLst>
          </p:cNvPr>
          <p:cNvSpPr>
            <a:spLocks noGrp="1"/>
          </p:cNvSpPr>
          <p:nvPr>
            <p:ph sz="quarter" idx="15"/>
          </p:nvPr>
        </p:nvSpPr>
        <p:spPr>
          <a:xfrm>
            <a:off x="457200" y="1556327"/>
            <a:ext cx="3635375" cy="452062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234542" y="1556327"/>
            <a:ext cx="4452257"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234542" y="3971925"/>
            <a:ext cx="4452258"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76906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184638" y="215371"/>
            <a:ext cx="8774722" cy="109727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184638" y="1552575"/>
            <a:ext cx="4264532" cy="5090054"/>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694829" y="1552575"/>
            <a:ext cx="4264531" cy="5090054"/>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611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hree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1"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3274199" y="1552575"/>
            <a:ext cx="2595602"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6091197"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6443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2572593"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687986"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6803378"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011214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en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4011769" cy="46940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216772"/>
            <a:ext cx="4011769" cy="55218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953477"/>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3640944"/>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4352925"/>
            <a:ext cx="4011769"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5010150"/>
            <a:ext cx="4011769"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5692775"/>
            <a:ext cx="4011769"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622801" y="1557338"/>
            <a:ext cx="4064000" cy="4651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622800" y="2216150"/>
            <a:ext cx="4064000" cy="5524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622800" y="2952750"/>
            <a:ext cx="4064000" cy="52546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622800" y="3641725"/>
            <a:ext cx="4064000" cy="52387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622800" y="4352925"/>
            <a:ext cx="4064000"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713288" y="5010150"/>
            <a:ext cx="3973512"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713288" y="5692775"/>
            <a:ext cx="3973512"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47121803"/>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Tile Placeholder"/>
          <p:cNvSpPr txBox="1">
            <a:spLocks noGrp="1"/>
          </p:cNvSpPr>
          <p:nvPr>
            <p:ph type="title" hasCustomPrompt="1"/>
          </p:nvPr>
        </p:nvSpPr>
        <p:spPr>
          <a:xfrm>
            <a:off x="457200" y="241479"/>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64404"/>
            <a:ext cx="8232775" cy="3417887"/>
          </a:xfrm>
        </p:spPr>
        <p:txBody>
          <a:bodyPr/>
          <a:lstStyle/>
          <a:p>
            <a:endParaRPr lang="en-US" dirty="0"/>
          </a:p>
        </p:txBody>
      </p:sp>
      <p:sp>
        <p:nvSpPr>
          <p:cNvPr id="55" name="Content Placeholder"/>
          <p:cNvSpPr txBox="1">
            <a:spLocks noGrp="1"/>
          </p:cNvSpPr>
          <p:nvPr>
            <p:ph type="body" idx="1" hasCustomPrompt="1"/>
          </p:nvPr>
        </p:nvSpPr>
        <p:spPr>
          <a:xfrm>
            <a:off x="457200" y="5102487"/>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85097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Figure + Caption">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4F033AD-BE5C-406D-991C-6AC56003E70C}"/>
              </a:ext>
            </a:extLst>
          </p:cNvPr>
          <p:cNvSpPr>
            <a:spLocks noGrp="1"/>
          </p:cNvSpPr>
          <p:nvPr>
            <p:ph type="title" hasCustomPrompt="1"/>
          </p:nvPr>
        </p:nvSpPr>
        <p:spPr/>
        <p:txBody>
          <a:bodyPr/>
          <a:lstStyle>
            <a:lvl1pPr>
              <a:defRPr sz="3600">
                <a:latin typeface="+mj-lt"/>
              </a:defRPr>
            </a:lvl1pPr>
          </a:lstStyle>
          <a:p>
            <a:r>
              <a:rPr lang="en-US" dirty="0"/>
              <a:t>Click to add figure number and title</a:t>
            </a:r>
          </a:p>
        </p:txBody>
      </p:sp>
      <p:sp>
        <p:nvSpPr>
          <p:cNvPr id="7" name="Content Placeholder 6">
            <a:extLst>
              <a:ext uri="{FF2B5EF4-FFF2-40B4-BE49-F238E27FC236}">
                <a16:creationId xmlns:a16="http://schemas.microsoft.com/office/drawing/2014/main" id="{9E6B7D3D-89C9-4133-8D8A-D779EB3D311D}"/>
              </a:ext>
            </a:extLst>
          </p:cNvPr>
          <p:cNvSpPr>
            <a:spLocks noGrp="1"/>
          </p:cNvSpPr>
          <p:nvPr>
            <p:ph sz="quarter" idx="13" hasCustomPrompt="1"/>
          </p:nvPr>
        </p:nvSpPr>
        <p:spPr>
          <a:xfrm>
            <a:off x="457200" y="1558412"/>
            <a:ext cx="4484688" cy="3754437"/>
          </a:xfrm>
        </p:spPr>
        <p:txBody>
          <a:bodyPr/>
          <a:lstStyle>
            <a:lvl1pPr>
              <a:defRPr/>
            </a:lvl1pPr>
          </a:lstStyle>
          <a:p>
            <a:pPr lvl="0"/>
            <a:r>
              <a:rPr lang="en-US" dirty="0"/>
              <a:t>Figure</a:t>
            </a:r>
          </a:p>
        </p:txBody>
      </p:sp>
      <p:sp>
        <p:nvSpPr>
          <p:cNvPr id="12" name="Content Placeholder 11">
            <a:extLst>
              <a:ext uri="{FF2B5EF4-FFF2-40B4-BE49-F238E27FC236}">
                <a16:creationId xmlns:a16="http://schemas.microsoft.com/office/drawing/2014/main" id="{5CAF3FDC-1BE7-4A19-A3D7-02B55407B90B}"/>
              </a:ext>
            </a:extLst>
          </p:cNvPr>
          <p:cNvSpPr>
            <a:spLocks noGrp="1"/>
          </p:cNvSpPr>
          <p:nvPr>
            <p:ph sz="quarter" idx="15"/>
          </p:nvPr>
        </p:nvSpPr>
        <p:spPr>
          <a:xfrm>
            <a:off x="5048250" y="1558412"/>
            <a:ext cx="3638550" cy="37544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BF40E849-7663-4A75-9BC8-012C23AC44DF}"/>
              </a:ext>
            </a:extLst>
          </p:cNvPr>
          <p:cNvSpPr>
            <a:spLocks noGrp="1"/>
          </p:cNvSpPr>
          <p:nvPr>
            <p:ph sz="quarter" idx="14" hasCustomPrompt="1"/>
          </p:nvPr>
        </p:nvSpPr>
        <p:spPr>
          <a:xfrm>
            <a:off x="457200" y="5420799"/>
            <a:ext cx="8229600" cy="533400"/>
          </a:xfrm>
        </p:spPr>
        <p:txBody>
          <a:bodyPr/>
          <a:lstStyle>
            <a:lvl1pPr>
              <a:defRPr/>
            </a:lvl1pPr>
          </a:lstStyle>
          <a:p>
            <a:pPr lvl="0"/>
            <a:r>
              <a:rPr lang="en-US" dirty="0"/>
              <a:t>Caption</a:t>
            </a:r>
          </a:p>
        </p:txBody>
      </p:sp>
      <p:sp>
        <p:nvSpPr>
          <p:cNvPr id="3" name="Date Placeholder 2">
            <a:extLst>
              <a:ext uri="{FF2B5EF4-FFF2-40B4-BE49-F238E27FC236}">
                <a16:creationId xmlns:a16="http://schemas.microsoft.com/office/drawing/2014/main" id="{A50D4E5D-00F7-4DC6-9BB0-713B8A0DA354}"/>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18AF4094-2296-458C-908A-D778D0DF5AFA}"/>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660428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abel Layout 1">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065091D3-E16C-46AB-9A90-0F52CA812534}"/>
              </a:ext>
            </a:extLst>
          </p:cNvPr>
          <p:cNvSpPr>
            <a:spLocks noGrp="1"/>
          </p:cNvSpPr>
          <p:nvPr>
            <p:ph type="title" hasCustomPrompt="1"/>
          </p:nvPr>
        </p:nvSpPr>
        <p:spPr/>
        <p:txBody>
          <a:bodyPr/>
          <a:lstStyle>
            <a:lvl1pPr>
              <a:defRPr sz="3600">
                <a:latin typeface="+mj-lt"/>
              </a:defRPr>
            </a:lvl1pPr>
          </a:lstStyle>
          <a:p>
            <a:r>
              <a:rPr lang="en-US" dirty="0"/>
              <a:t>Click to add title</a:t>
            </a:r>
          </a:p>
        </p:txBody>
      </p:sp>
      <p:sp>
        <p:nvSpPr>
          <p:cNvPr id="7" name="Image title">
            <a:extLst>
              <a:ext uri="{FF2B5EF4-FFF2-40B4-BE49-F238E27FC236}">
                <a16:creationId xmlns:a16="http://schemas.microsoft.com/office/drawing/2014/main" id="{CB345607-C53C-44AF-8929-3BDC4C617AB6}"/>
              </a:ext>
            </a:extLst>
          </p:cNvPr>
          <p:cNvSpPr>
            <a:spLocks noGrp="1"/>
          </p:cNvSpPr>
          <p:nvPr>
            <p:ph type="body" sz="quarter" idx="13" hasCustomPrompt="1"/>
          </p:nvPr>
        </p:nvSpPr>
        <p:spPr>
          <a:xfrm>
            <a:off x="2982913" y="4359275"/>
            <a:ext cx="3482975" cy="600075"/>
          </a:xfrm>
        </p:spPr>
        <p:txBody>
          <a:bodyPr/>
          <a:lstStyle>
            <a:lvl1pPr marL="101600" indent="0">
              <a:buNone/>
              <a:defRPr/>
            </a:lvl1pPr>
          </a:lstStyle>
          <a:p>
            <a:pPr lvl="0"/>
            <a:r>
              <a:rPr lang="en-US" dirty="0"/>
              <a:t>Image title</a:t>
            </a:r>
          </a:p>
        </p:txBody>
      </p:sp>
      <p:sp>
        <p:nvSpPr>
          <p:cNvPr id="9" name="Image">
            <a:extLst>
              <a:ext uri="{FF2B5EF4-FFF2-40B4-BE49-F238E27FC236}">
                <a16:creationId xmlns:a16="http://schemas.microsoft.com/office/drawing/2014/main" id="{C2661E64-2E71-47E6-A5A0-AC5348C08F51}"/>
              </a:ext>
            </a:extLst>
          </p:cNvPr>
          <p:cNvSpPr>
            <a:spLocks noGrp="1"/>
          </p:cNvSpPr>
          <p:nvPr>
            <p:ph type="pic" sz="quarter" idx="14" hasCustomPrompt="1"/>
          </p:nvPr>
        </p:nvSpPr>
        <p:spPr>
          <a:xfrm>
            <a:off x="2982912" y="1681163"/>
            <a:ext cx="3482975" cy="2559050"/>
          </a:xfrm>
        </p:spPr>
        <p:txBody>
          <a:bodyPr/>
          <a:lstStyle>
            <a:lvl1pPr marL="101600" indent="0">
              <a:buNone/>
              <a:defRPr/>
            </a:lvl1pPr>
          </a:lstStyle>
          <a:p>
            <a:r>
              <a:rPr lang="en-US" dirty="0"/>
              <a:t>Image</a:t>
            </a:r>
          </a:p>
        </p:txBody>
      </p:sp>
      <p:sp>
        <p:nvSpPr>
          <p:cNvPr id="11" name="Label 1">
            <a:extLst>
              <a:ext uri="{FF2B5EF4-FFF2-40B4-BE49-F238E27FC236}">
                <a16:creationId xmlns:a16="http://schemas.microsoft.com/office/drawing/2014/main" id="{3D0F2ED9-E212-40DC-A528-BE4A28DE88FD}"/>
              </a:ext>
            </a:extLst>
          </p:cNvPr>
          <p:cNvSpPr>
            <a:spLocks noGrp="1"/>
          </p:cNvSpPr>
          <p:nvPr>
            <p:ph type="body" sz="quarter" idx="15" hasCustomPrompt="1"/>
          </p:nvPr>
        </p:nvSpPr>
        <p:spPr>
          <a:xfrm>
            <a:off x="808109" y="1681163"/>
            <a:ext cx="1220716" cy="627062"/>
          </a:xfrm>
        </p:spPr>
        <p:txBody>
          <a:bodyPr/>
          <a:lstStyle>
            <a:lvl1pPr marL="101600" indent="0">
              <a:buNone/>
              <a:defRPr/>
            </a:lvl1pPr>
          </a:lstStyle>
          <a:p>
            <a:pPr lvl="0"/>
            <a:r>
              <a:rPr lang="en-US" dirty="0"/>
              <a:t>Label 1</a:t>
            </a:r>
          </a:p>
        </p:txBody>
      </p:sp>
      <p:sp>
        <p:nvSpPr>
          <p:cNvPr id="13" name="Label 2">
            <a:extLst>
              <a:ext uri="{FF2B5EF4-FFF2-40B4-BE49-F238E27FC236}">
                <a16:creationId xmlns:a16="http://schemas.microsoft.com/office/drawing/2014/main" id="{E8D9AEEF-5E99-48D4-B8C3-C5A995764DCA}"/>
              </a:ext>
            </a:extLst>
          </p:cNvPr>
          <p:cNvSpPr>
            <a:spLocks noGrp="1"/>
          </p:cNvSpPr>
          <p:nvPr>
            <p:ph type="body" sz="quarter" idx="16" hasCustomPrompt="1"/>
          </p:nvPr>
        </p:nvSpPr>
        <p:spPr>
          <a:xfrm>
            <a:off x="808109" y="2647157"/>
            <a:ext cx="1206500" cy="627062"/>
          </a:xfrm>
        </p:spPr>
        <p:txBody>
          <a:bodyPr/>
          <a:lstStyle>
            <a:lvl1pPr marL="101600" indent="0">
              <a:buNone/>
              <a:defRPr/>
            </a:lvl1pPr>
          </a:lstStyle>
          <a:p>
            <a:pPr lvl="0"/>
            <a:r>
              <a:rPr lang="en-US" dirty="0"/>
              <a:t>Label 2</a:t>
            </a:r>
          </a:p>
        </p:txBody>
      </p:sp>
      <p:sp>
        <p:nvSpPr>
          <p:cNvPr id="15" name="Label 3">
            <a:extLst>
              <a:ext uri="{FF2B5EF4-FFF2-40B4-BE49-F238E27FC236}">
                <a16:creationId xmlns:a16="http://schemas.microsoft.com/office/drawing/2014/main" id="{99D329CE-18C4-40A9-A508-1684979AC205}"/>
              </a:ext>
            </a:extLst>
          </p:cNvPr>
          <p:cNvSpPr>
            <a:spLocks noGrp="1"/>
          </p:cNvSpPr>
          <p:nvPr>
            <p:ph type="body" sz="quarter" idx="17" hasCustomPrompt="1"/>
          </p:nvPr>
        </p:nvSpPr>
        <p:spPr>
          <a:xfrm>
            <a:off x="808109" y="3613151"/>
            <a:ext cx="1206500" cy="627062"/>
          </a:xfrm>
        </p:spPr>
        <p:txBody>
          <a:bodyPr/>
          <a:lstStyle>
            <a:lvl1pPr marL="101600" indent="0">
              <a:buNone/>
              <a:defRPr/>
            </a:lvl1pPr>
          </a:lstStyle>
          <a:p>
            <a:pPr lvl="0"/>
            <a:r>
              <a:rPr lang="en-US" dirty="0"/>
              <a:t>Label 3</a:t>
            </a:r>
          </a:p>
        </p:txBody>
      </p:sp>
      <p:sp>
        <p:nvSpPr>
          <p:cNvPr id="17" name="Label 4">
            <a:extLst>
              <a:ext uri="{FF2B5EF4-FFF2-40B4-BE49-F238E27FC236}">
                <a16:creationId xmlns:a16="http://schemas.microsoft.com/office/drawing/2014/main" id="{AAE735D1-F9F4-4525-9ED5-F10A99DECCB8}"/>
              </a:ext>
            </a:extLst>
          </p:cNvPr>
          <p:cNvSpPr>
            <a:spLocks noGrp="1"/>
          </p:cNvSpPr>
          <p:nvPr>
            <p:ph type="body" sz="quarter" idx="18" hasCustomPrompt="1"/>
          </p:nvPr>
        </p:nvSpPr>
        <p:spPr>
          <a:xfrm>
            <a:off x="7381874" y="1681163"/>
            <a:ext cx="1304925" cy="627062"/>
          </a:xfrm>
        </p:spPr>
        <p:txBody>
          <a:bodyPr/>
          <a:lstStyle>
            <a:lvl1pPr marL="101600" indent="0">
              <a:buNone/>
              <a:defRPr/>
            </a:lvl1pPr>
          </a:lstStyle>
          <a:p>
            <a:pPr lvl="0"/>
            <a:r>
              <a:rPr lang="en-US" dirty="0"/>
              <a:t>Label 4</a:t>
            </a:r>
          </a:p>
        </p:txBody>
      </p:sp>
      <p:sp>
        <p:nvSpPr>
          <p:cNvPr id="19" name="Label 5">
            <a:extLst>
              <a:ext uri="{FF2B5EF4-FFF2-40B4-BE49-F238E27FC236}">
                <a16:creationId xmlns:a16="http://schemas.microsoft.com/office/drawing/2014/main" id="{43259E0C-9247-446E-9183-FBF70F8FD41C}"/>
              </a:ext>
            </a:extLst>
          </p:cNvPr>
          <p:cNvSpPr>
            <a:spLocks noGrp="1"/>
          </p:cNvSpPr>
          <p:nvPr>
            <p:ph type="body" sz="quarter" idx="19" hasCustomPrompt="1"/>
          </p:nvPr>
        </p:nvSpPr>
        <p:spPr>
          <a:xfrm>
            <a:off x="7381874" y="2651590"/>
            <a:ext cx="1304925" cy="618196"/>
          </a:xfrm>
        </p:spPr>
        <p:txBody>
          <a:bodyPr/>
          <a:lstStyle>
            <a:lvl1pPr marL="101600" indent="0">
              <a:buNone/>
              <a:defRPr/>
            </a:lvl1pPr>
          </a:lstStyle>
          <a:p>
            <a:pPr lvl="0"/>
            <a:r>
              <a:rPr lang="en-US" dirty="0"/>
              <a:t>Label 5</a:t>
            </a:r>
          </a:p>
        </p:txBody>
      </p:sp>
      <p:sp>
        <p:nvSpPr>
          <p:cNvPr id="21" name="Label 6">
            <a:extLst>
              <a:ext uri="{FF2B5EF4-FFF2-40B4-BE49-F238E27FC236}">
                <a16:creationId xmlns:a16="http://schemas.microsoft.com/office/drawing/2014/main" id="{111F58DF-A1C1-4DD6-ADE5-FC54A39F6757}"/>
              </a:ext>
            </a:extLst>
          </p:cNvPr>
          <p:cNvSpPr>
            <a:spLocks noGrp="1"/>
          </p:cNvSpPr>
          <p:nvPr>
            <p:ph type="body" sz="quarter" idx="20" hasCustomPrompt="1"/>
          </p:nvPr>
        </p:nvSpPr>
        <p:spPr>
          <a:xfrm>
            <a:off x="7381874" y="3613151"/>
            <a:ext cx="1304925" cy="627063"/>
          </a:xfrm>
        </p:spPr>
        <p:txBody>
          <a:bodyPr/>
          <a:lstStyle>
            <a:lvl1pPr marL="101600" indent="0">
              <a:buNone/>
              <a:defRPr/>
            </a:lvl1pPr>
          </a:lstStyle>
          <a:p>
            <a:pPr lvl="0"/>
            <a:r>
              <a:rPr lang="en-US" dirty="0"/>
              <a:t>Label 6</a:t>
            </a:r>
          </a:p>
        </p:txBody>
      </p:sp>
      <p:sp>
        <p:nvSpPr>
          <p:cNvPr id="3" name="Date Placeholder 2">
            <a:extLst>
              <a:ext uri="{FF2B5EF4-FFF2-40B4-BE49-F238E27FC236}">
                <a16:creationId xmlns:a16="http://schemas.microsoft.com/office/drawing/2014/main" id="{D0CEC9E9-2CDA-42DF-A6E1-55B455A7E67B}"/>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5429F10E-ACBA-4EA4-B23A-AC32FC5A681B}"/>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27899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bel Layout 2">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AF36A59-5DE4-46F3-8035-460E546D5673}"/>
              </a:ext>
            </a:extLst>
          </p:cNvPr>
          <p:cNvSpPr>
            <a:spLocks noGrp="1"/>
          </p:cNvSpPr>
          <p:nvPr>
            <p:ph type="title"/>
          </p:nvPr>
        </p:nvSpPr>
        <p:spPr/>
        <p:txBody>
          <a:bodyPr/>
          <a:lstStyle>
            <a:lvl1pPr>
              <a:defRPr sz="3600">
                <a:latin typeface="+mj-lt"/>
              </a:defRPr>
            </a:lvl1pPr>
          </a:lstStyle>
          <a:p>
            <a:r>
              <a:rPr lang="en-US" dirty="0"/>
              <a:t>Click to edit Master title style</a:t>
            </a:r>
          </a:p>
        </p:txBody>
      </p:sp>
      <p:sp>
        <p:nvSpPr>
          <p:cNvPr id="7" name="Image 1 title">
            <a:extLst>
              <a:ext uri="{FF2B5EF4-FFF2-40B4-BE49-F238E27FC236}">
                <a16:creationId xmlns:a16="http://schemas.microsoft.com/office/drawing/2014/main" id="{2BEC12FB-EC67-436F-875F-0A306862EF78}"/>
              </a:ext>
            </a:extLst>
          </p:cNvPr>
          <p:cNvSpPr>
            <a:spLocks noGrp="1"/>
          </p:cNvSpPr>
          <p:nvPr>
            <p:ph type="body" sz="quarter" idx="13" hasCustomPrompt="1"/>
          </p:nvPr>
        </p:nvSpPr>
        <p:spPr>
          <a:xfrm>
            <a:off x="457201" y="4392613"/>
            <a:ext cx="2107323" cy="504825"/>
          </a:xfrm>
        </p:spPr>
        <p:txBody>
          <a:bodyPr/>
          <a:lstStyle>
            <a:lvl1pPr marL="101600" indent="0">
              <a:buNone/>
              <a:defRPr/>
            </a:lvl1pPr>
          </a:lstStyle>
          <a:p>
            <a:pPr lvl="0"/>
            <a:r>
              <a:rPr lang="en-US" dirty="0"/>
              <a:t>Image 1 title</a:t>
            </a:r>
          </a:p>
        </p:txBody>
      </p:sp>
      <p:sp>
        <p:nvSpPr>
          <p:cNvPr id="9" name="Image 1">
            <a:extLst>
              <a:ext uri="{FF2B5EF4-FFF2-40B4-BE49-F238E27FC236}">
                <a16:creationId xmlns:a16="http://schemas.microsoft.com/office/drawing/2014/main" id="{1E9C9C32-F8ED-4AA8-AA00-26A2357E73E9}"/>
              </a:ext>
            </a:extLst>
          </p:cNvPr>
          <p:cNvSpPr>
            <a:spLocks noGrp="1"/>
          </p:cNvSpPr>
          <p:nvPr>
            <p:ph type="pic" sz="quarter" idx="14" hasCustomPrompt="1"/>
          </p:nvPr>
        </p:nvSpPr>
        <p:spPr>
          <a:xfrm>
            <a:off x="457200" y="1817688"/>
            <a:ext cx="2107324" cy="2386012"/>
          </a:xfrm>
        </p:spPr>
        <p:txBody>
          <a:bodyPr/>
          <a:lstStyle>
            <a:lvl1pPr marL="101600" indent="0">
              <a:buNone/>
              <a:defRPr/>
            </a:lvl1pPr>
          </a:lstStyle>
          <a:p>
            <a:r>
              <a:rPr lang="en-US" dirty="0"/>
              <a:t>Image 1</a:t>
            </a:r>
          </a:p>
        </p:txBody>
      </p:sp>
      <p:sp>
        <p:nvSpPr>
          <p:cNvPr id="11" name="Label 1.1">
            <a:extLst>
              <a:ext uri="{FF2B5EF4-FFF2-40B4-BE49-F238E27FC236}">
                <a16:creationId xmlns:a16="http://schemas.microsoft.com/office/drawing/2014/main" id="{BD50A136-2F5A-4764-ADDC-D48D703981CC}"/>
              </a:ext>
            </a:extLst>
          </p:cNvPr>
          <p:cNvSpPr>
            <a:spLocks noGrp="1"/>
          </p:cNvSpPr>
          <p:nvPr>
            <p:ph type="body" sz="quarter" idx="15" hasCustomPrompt="1"/>
          </p:nvPr>
        </p:nvSpPr>
        <p:spPr>
          <a:xfrm>
            <a:off x="2774622" y="1794947"/>
            <a:ext cx="1534619" cy="591855"/>
          </a:xfrm>
        </p:spPr>
        <p:txBody>
          <a:bodyPr/>
          <a:lstStyle>
            <a:lvl1pPr marL="101600" indent="0">
              <a:buNone/>
              <a:defRPr/>
            </a:lvl1pPr>
          </a:lstStyle>
          <a:p>
            <a:pPr lvl="0"/>
            <a:r>
              <a:rPr lang="en-US" dirty="0"/>
              <a:t>Label 1.1</a:t>
            </a:r>
          </a:p>
        </p:txBody>
      </p:sp>
      <p:sp>
        <p:nvSpPr>
          <p:cNvPr id="13" name="Label 1.2">
            <a:extLst>
              <a:ext uri="{FF2B5EF4-FFF2-40B4-BE49-F238E27FC236}">
                <a16:creationId xmlns:a16="http://schemas.microsoft.com/office/drawing/2014/main" id="{16926224-3F90-4884-9AC1-A5381D78801B}"/>
              </a:ext>
            </a:extLst>
          </p:cNvPr>
          <p:cNvSpPr>
            <a:spLocks noGrp="1"/>
          </p:cNvSpPr>
          <p:nvPr>
            <p:ph type="body" sz="quarter" idx="16" hasCustomPrompt="1"/>
          </p:nvPr>
        </p:nvSpPr>
        <p:spPr>
          <a:xfrm>
            <a:off x="2774622" y="2707481"/>
            <a:ext cx="1534619" cy="606425"/>
          </a:xfrm>
        </p:spPr>
        <p:txBody>
          <a:bodyPr/>
          <a:lstStyle>
            <a:lvl1pPr marL="101600" indent="0">
              <a:buNone/>
              <a:defRPr/>
            </a:lvl1pPr>
          </a:lstStyle>
          <a:p>
            <a:pPr lvl="0"/>
            <a:r>
              <a:rPr lang="en-US" dirty="0"/>
              <a:t>Label 1.2</a:t>
            </a:r>
          </a:p>
        </p:txBody>
      </p:sp>
      <p:sp>
        <p:nvSpPr>
          <p:cNvPr id="15" name="Label 1.3">
            <a:extLst>
              <a:ext uri="{FF2B5EF4-FFF2-40B4-BE49-F238E27FC236}">
                <a16:creationId xmlns:a16="http://schemas.microsoft.com/office/drawing/2014/main" id="{D4719473-9C3F-493C-B20E-27CDBBA38B68}"/>
              </a:ext>
            </a:extLst>
          </p:cNvPr>
          <p:cNvSpPr>
            <a:spLocks noGrp="1"/>
          </p:cNvSpPr>
          <p:nvPr>
            <p:ph type="body" sz="quarter" idx="17" hasCustomPrompt="1"/>
          </p:nvPr>
        </p:nvSpPr>
        <p:spPr>
          <a:xfrm>
            <a:off x="2774622" y="3597275"/>
            <a:ext cx="1534619" cy="606425"/>
          </a:xfrm>
        </p:spPr>
        <p:txBody>
          <a:bodyPr/>
          <a:lstStyle>
            <a:lvl1pPr marL="101600" indent="0">
              <a:buNone/>
              <a:defRPr/>
            </a:lvl1pPr>
          </a:lstStyle>
          <a:p>
            <a:pPr lvl="0"/>
            <a:r>
              <a:rPr lang="en-US" dirty="0"/>
              <a:t>Label 1.3</a:t>
            </a:r>
          </a:p>
        </p:txBody>
      </p:sp>
      <p:sp>
        <p:nvSpPr>
          <p:cNvPr id="17" name="Image 2 title">
            <a:extLst>
              <a:ext uri="{FF2B5EF4-FFF2-40B4-BE49-F238E27FC236}">
                <a16:creationId xmlns:a16="http://schemas.microsoft.com/office/drawing/2014/main" id="{DC526974-AF8C-4228-AAAA-33D0B8AB71C7}"/>
              </a:ext>
            </a:extLst>
          </p:cNvPr>
          <p:cNvSpPr>
            <a:spLocks noGrp="1"/>
          </p:cNvSpPr>
          <p:nvPr>
            <p:ph type="body" sz="quarter" idx="18" hasCustomPrompt="1"/>
          </p:nvPr>
        </p:nvSpPr>
        <p:spPr>
          <a:xfrm>
            <a:off x="4931596" y="4347439"/>
            <a:ext cx="2107323" cy="504825"/>
          </a:xfrm>
        </p:spPr>
        <p:txBody>
          <a:bodyPr/>
          <a:lstStyle>
            <a:lvl1pPr marL="101600" indent="0">
              <a:buNone/>
              <a:defRPr/>
            </a:lvl1pPr>
          </a:lstStyle>
          <a:p>
            <a:pPr lvl="0"/>
            <a:r>
              <a:rPr lang="en-US" dirty="0"/>
              <a:t>Image 2 title</a:t>
            </a:r>
          </a:p>
        </p:txBody>
      </p:sp>
      <p:sp>
        <p:nvSpPr>
          <p:cNvPr id="19" name="Image 2">
            <a:extLst>
              <a:ext uri="{FF2B5EF4-FFF2-40B4-BE49-F238E27FC236}">
                <a16:creationId xmlns:a16="http://schemas.microsoft.com/office/drawing/2014/main" id="{812D2BB4-4991-47F8-9E82-9C9B41B052FB}"/>
              </a:ext>
            </a:extLst>
          </p:cNvPr>
          <p:cNvSpPr>
            <a:spLocks noGrp="1"/>
          </p:cNvSpPr>
          <p:nvPr>
            <p:ph type="pic" sz="quarter" idx="19" hasCustomPrompt="1"/>
          </p:nvPr>
        </p:nvSpPr>
        <p:spPr>
          <a:xfrm>
            <a:off x="4931596" y="1806537"/>
            <a:ext cx="2107323" cy="2397164"/>
          </a:xfrm>
        </p:spPr>
        <p:txBody>
          <a:bodyPr/>
          <a:lstStyle>
            <a:lvl1pPr marL="101600" indent="0">
              <a:buNone/>
              <a:defRPr/>
            </a:lvl1pPr>
          </a:lstStyle>
          <a:p>
            <a:r>
              <a:rPr lang="en-US" dirty="0"/>
              <a:t>Image 2</a:t>
            </a:r>
          </a:p>
        </p:txBody>
      </p:sp>
      <p:sp>
        <p:nvSpPr>
          <p:cNvPr id="21" name="Label 2.1">
            <a:extLst>
              <a:ext uri="{FF2B5EF4-FFF2-40B4-BE49-F238E27FC236}">
                <a16:creationId xmlns:a16="http://schemas.microsoft.com/office/drawing/2014/main" id="{15D9E78D-62D4-4D7C-8E37-E1A000DA23A2}"/>
              </a:ext>
            </a:extLst>
          </p:cNvPr>
          <p:cNvSpPr>
            <a:spLocks noGrp="1"/>
          </p:cNvSpPr>
          <p:nvPr>
            <p:ph type="body" sz="quarter" idx="20" hasCustomPrompt="1"/>
          </p:nvPr>
        </p:nvSpPr>
        <p:spPr>
          <a:xfrm>
            <a:off x="7304580" y="1794947"/>
            <a:ext cx="1534619" cy="608524"/>
          </a:xfrm>
        </p:spPr>
        <p:txBody>
          <a:bodyPr/>
          <a:lstStyle>
            <a:lvl1pPr marL="101600" indent="0">
              <a:buNone/>
              <a:defRPr/>
            </a:lvl1pPr>
          </a:lstStyle>
          <a:p>
            <a:pPr lvl="0"/>
            <a:r>
              <a:rPr lang="en-US" dirty="0"/>
              <a:t>Label 2.1</a:t>
            </a:r>
          </a:p>
        </p:txBody>
      </p:sp>
      <p:sp>
        <p:nvSpPr>
          <p:cNvPr id="23" name="Label 2.2">
            <a:extLst>
              <a:ext uri="{FF2B5EF4-FFF2-40B4-BE49-F238E27FC236}">
                <a16:creationId xmlns:a16="http://schemas.microsoft.com/office/drawing/2014/main" id="{0ECEA5DA-0702-46DA-A4DD-66B7E7FF424B}"/>
              </a:ext>
            </a:extLst>
          </p:cNvPr>
          <p:cNvSpPr>
            <a:spLocks noGrp="1"/>
          </p:cNvSpPr>
          <p:nvPr>
            <p:ph type="body" sz="quarter" idx="21" hasCustomPrompt="1"/>
          </p:nvPr>
        </p:nvSpPr>
        <p:spPr>
          <a:xfrm>
            <a:off x="7304579" y="2707481"/>
            <a:ext cx="1534619" cy="608524"/>
          </a:xfrm>
        </p:spPr>
        <p:txBody>
          <a:bodyPr/>
          <a:lstStyle>
            <a:lvl1pPr marL="101600" indent="0">
              <a:buNone/>
              <a:defRPr/>
            </a:lvl1pPr>
          </a:lstStyle>
          <a:p>
            <a:pPr lvl="0"/>
            <a:r>
              <a:rPr lang="en-US" dirty="0"/>
              <a:t>Label 2.2</a:t>
            </a:r>
          </a:p>
        </p:txBody>
      </p:sp>
      <p:sp>
        <p:nvSpPr>
          <p:cNvPr id="25" name="Label 2.3">
            <a:extLst>
              <a:ext uri="{FF2B5EF4-FFF2-40B4-BE49-F238E27FC236}">
                <a16:creationId xmlns:a16="http://schemas.microsoft.com/office/drawing/2014/main" id="{64C63D68-E200-46DF-8E34-92DC66FE879B}"/>
              </a:ext>
            </a:extLst>
          </p:cNvPr>
          <p:cNvSpPr>
            <a:spLocks noGrp="1"/>
          </p:cNvSpPr>
          <p:nvPr>
            <p:ph type="body" sz="quarter" idx="22" hasCustomPrompt="1"/>
          </p:nvPr>
        </p:nvSpPr>
        <p:spPr>
          <a:xfrm>
            <a:off x="7304579" y="3579818"/>
            <a:ext cx="1534620" cy="608524"/>
          </a:xfrm>
        </p:spPr>
        <p:txBody>
          <a:bodyPr/>
          <a:lstStyle>
            <a:lvl1pPr marL="101600" indent="0">
              <a:buNone/>
              <a:defRPr/>
            </a:lvl1pPr>
          </a:lstStyle>
          <a:p>
            <a:pPr lvl="0"/>
            <a:r>
              <a:rPr lang="en-US" dirty="0"/>
              <a:t>Label 2.3</a:t>
            </a:r>
          </a:p>
        </p:txBody>
      </p:sp>
      <p:sp>
        <p:nvSpPr>
          <p:cNvPr id="3" name="Date Placeholder 2">
            <a:extLst>
              <a:ext uri="{FF2B5EF4-FFF2-40B4-BE49-F238E27FC236}">
                <a16:creationId xmlns:a16="http://schemas.microsoft.com/office/drawing/2014/main" id="{D8A4DA0A-BA94-4C4E-A521-FB23D113A856}"/>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44569933-5FC5-4C73-96ED-E1AC0FC867FE}"/>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48721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Title Placeholder"/>
          <p:cNvSpPr txBox="1">
            <a:spLocks noGrp="1"/>
          </p:cNvSpPr>
          <p:nvPr>
            <p:ph type="title" hasCustomPrompt="1"/>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	</a:t>
            </a:r>
            <a:endParaRPr dirty="0"/>
          </a:p>
        </p:txBody>
      </p:sp>
      <p:sp>
        <p:nvSpPr>
          <p:cNvPr id="70" name="Content Placeholder"/>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extLst>
      <p:ext uri="{BB962C8B-B14F-4D97-AF65-F5344CB8AC3E}">
        <p14:creationId xmlns:p14="http://schemas.microsoft.com/office/powerpoint/2010/main" val="1030666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08528"/>
          </a:xfrm>
        </p:spPr>
        <p:txBody>
          <a:bodyPr anchor="t"/>
          <a:lstStyle>
            <a:lvl1pPr>
              <a:defRPr sz="4000">
                <a:solidFill>
                  <a:schemeClr val="accent4"/>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371600"/>
            <a:ext cx="8229600" cy="4495800"/>
          </a:xfrm>
        </p:spPr>
        <p:txBody>
          <a:bodyPr/>
          <a:lstStyle>
            <a:lvl1pPr>
              <a:buClr>
                <a:schemeClr val="accent4"/>
              </a:buClr>
              <a:defRPr sz="3600" b="1">
                <a:solidFill>
                  <a:schemeClr val="accent6"/>
                </a:solidFill>
                <a:latin typeface="+mj-lt"/>
              </a:defRPr>
            </a:lvl1pPr>
            <a:lvl2pPr>
              <a:buClr>
                <a:schemeClr val="accent2"/>
              </a:buClr>
              <a:buFont typeface="Wingdings" pitchFamily="2" charset="2"/>
              <a:buChar char="v"/>
              <a:defRPr sz="2800">
                <a:solidFill>
                  <a:schemeClr val="accent6"/>
                </a:solidFill>
                <a:latin typeface="Cambria" pitchFamily="18" charset="0"/>
              </a:defRPr>
            </a:lvl2pPr>
            <a:lvl3pPr>
              <a:buClr>
                <a:schemeClr val="accent1"/>
              </a:buClr>
              <a:defRPr sz="2400">
                <a:solidFill>
                  <a:schemeClr val="accent6"/>
                </a:solidFill>
                <a:latin typeface="Cambria" pitchFamily="18" charset="0"/>
              </a:defRPr>
            </a:lvl3pPr>
            <a:lvl4pPr>
              <a:buFont typeface="Wingdings" pitchFamily="2" charset="2"/>
              <a:buChar char="v"/>
              <a:defRPr sz="2000">
                <a:solidFill>
                  <a:schemeClr val="accent6"/>
                </a:solidFill>
                <a:latin typeface="Cambria" pitchFamily="18" charset="0"/>
              </a:defRPr>
            </a:lvl4pPr>
            <a:lvl5pPr>
              <a:defRPr sz="1800">
                <a:solidFill>
                  <a:schemeClr val="accent6"/>
                </a:solidFill>
                <a:latin typeface="Cambria"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13"/>
          <p:cNvSpPr>
            <a:spLocks noGrp="1" noChangeArrowheads="1"/>
          </p:cNvSpPr>
          <p:nvPr>
            <p:ph type="sldNum" sz="quarter" idx="11"/>
          </p:nvPr>
        </p:nvSpPr>
        <p:spPr/>
        <p:txBody>
          <a:bodyPr/>
          <a:lstStyle>
            <a:lvl1pPr>
              <a:defRPr/>
            </a:lvl1pPr>
          </a:lstStyle>
          <a:p>
            <a:pPr>
              <a:defRPr/>
            </a:pPr>
            <a:r>
              <a:rPr lang="en-US" altLang="en-US"/>
              <a:t>Slide 1-</a:t>
            </a:r>
            <a:fld id="{32205B57-C5AA-414C-8121-003A86F33813}" type="slidenum">
              <a:rPr lang="en-US" altLang="en-US"/>
              <a:pPr>
                <a:defRPr/>
              </a:pPr>
              <a:t>‹#›</a:t>
            </a:fld>
            <a:endParaRPr lang="en-US" altLang="en-US"/>
          </a:p>
        </p:txBody>
      </p:sp>
    </p:spTree>
    <p:extLst>
      <p:ext uri="{BB962C8B-B14F-4D97-AF65-F5344CB8AC3E}">
        <p14:creationId xmlns:p14="http://schemas.microsoft.com/office/powerpoint/2010/main" val="171260054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219808" y="215371"/>
            <a:ext cx="8801286" cy="109727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219808" y="1600200"/>
            <a:ext cx="8801286" cy="5042429"/>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246644562"/>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Content Placeholder"/>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4" r:id="rId1"/>
    <p:sldLayoutId id="2147483649" r:id="rId2"/>
    <p:sldLayoutId id="2147483676" r:id="rId3"/>
    <p:sldLayoutId id="2147483677" r:id="rId4"/>
    <p:sldLayoutId id="2147483678" r:id="rId5"/>
    <p:sldLayoutId id="2147483679" r:id="rId6"/>
    <p:sldLayoutId id="2147483680" r:id="rId7"/>
    <p:sldLayoutId id="2147483671" r:id="rId8"/>
    <p:sldLayoutId id="2147483673" r:id="rId9"/>
    <p:sldLayoutId id="2147483670" r:id="rId10"/>
    <p:sldLayoutId id="2147483669" r:id="rId11"/>
    <p:sldLayoutId id="2147483655" r:id="rId12"/>
    <p:sldLayoutId id="2147483681" r:id="rId13"/>
    <p:sldLayoutId id="214748368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ibm.com/reports/data-breach" TargetMode="Externa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hyperlink" Target="https://www.privacyaffairs.com/dark-web-price-index-2023/"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bpfi.ie/publications/fraudsmart-payment-fraud-report-h2-2022/" TargetMode="External"/><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zimperium.com/blog/key-insights-from-2023-global-mobile-threat-report/"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ideo" Target="https://www.youtube.com/embed/AQDCe585Lnc?feature=oembed" TargetMode="Externa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hyperlink" Target="https://youtu.be/AQDCe585Lnc?si=eQnb_WvnMyqqhJ9_"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video.foleon.com/transport-layer-security-tlsssl"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s://www2.deloitte.com/nl/nl/pages/risk/articles/eprivacy-regulation.html"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hyperlink" Target="https://www2.deloitte.com/be/en/pages/risk/articles/nis-directive.html" TargetMode="Externa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hyperlink" Target="https://www2.deloitte.com/content/dam/Deloitte/lu/Documents/financial-services/Banking/lu_psd2-payment-services-directive2.pdf" TargetMode="Externa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val="1"/>
              </a:ext>
            </a:extLst>
          </p:cNvPr>
          <p:cNvSpPr>
            <a:spLocks noGrp="1"/>
          </p:cNvSpPr>
          <p:nvPr>
            <p:ph type="title"/>
          </p:nvPr>
        </p:nvSpPr>
        <p:spPr>
          <a:xfrm>
            <a:off x="127000" y="143692"/>
            <a:ext cx="8889999" cy="987333"/>
          </a:xfrm>
        </p:spPr>
        <p:txBody>
          <a:bodyPr anchor="ctr"/>
          <a:lstStyle/>
          <a:p>
            <a:r>
              <a:rPr lang="en-US" altLang="en-US" sz="3000" dirty="0">
                <a:solidFill>
                  <a:schemeClr val="tx2"/>
                </a:solidFill>
                <a:latin typeface="Arial" panose="020B0604020202020204" pitchFamily="34" charset="0"/>
                <a:cs typeface="Arial" panose="020B0604020202020204" pitchFamily="34" charset="0"/>
              </a:rPr>
              <a:t>E-commerce 2021–2022: Business. Technology. Society.</a:t>
            </a:r>
            <a:endParaRPr lang="en-US" sz="3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BE18F80-D4FC-4D8F-B2BD-E7BEE7E012B5}"/>
              </a:ext>
              <a:ext uri="{C183D7F6-B498-43B3-948B-1728B52AA6E4}">
                <adec:decorative xmlns:adec="http://schemas.microsoft.com/office/drawing/2017/decorative" val="1"/>
              </a:ext>
            </a:extLst>
          </p:cNvPr>
          <p:cNvSpPr>
            <a:spLocks noGrp="1"/>
          </p:cNvSpPr>
          <p:nvPr>
            <p:ph type="body" idx="1"/>
          </p:nvPr>
        </p:nvSpPr>
        <p:spPr>
          <a:xfrm>
            <a:off x="457200" y="940904"/>
            <a:ext cx="8229600" cy="685039"/>
          </a:xfrm>
        </p:spPr>
        <p:txBody>
          <a:bodyPr anchor="ctr"/>
          <a:lstStyle/>
          <a:p>
            <a:endParaRPr lang="en-US" dirty="0">
              <a:solidFill>
                <a:schemeClr val="tx2"/>
              </a:solidFill>
              <a:latin typeface="Arial" panose="020B0604020202020204" pitchFamily="34" charset="0"/>
              <a:cs typeface="Arial" panose="020B0604020202020204" pitchFamily="34" charset="0"/>
            </a:endParaRPr>
          </a:p>
          <a:p>
            <a:r>
              <a:rPr lang="en-US" dirty="0">
                <a:solidFill>
                  <a:schemeClr val="tx2"/>
                </a:solidFill>
                <a:latin typeface="Arial" panose="020B0604020202020204" pitchFamily="34" charset="0"/>
                <a:cs typeface="Arial" panose="020B0604020202020204" pitchFamily="34" charset="0"/>
              </a:rPr>
              <a:t>Seventeenth Edition, Global Edition</a:t>
            </a:r>
          </a:p>
        </p:txBody>
      </p:sp>
      <p:sp>
        <p:nvSpPr>
          <p:cNvPr id="5" name="Content Placeholder 4">
            <a:extLst>
              <a:ext uri="{FF2B5EF4-FFF2-40B4-BE49-F238E27FC236}">
                <a16:creationId xmlns:a16="http://schemas.microsoft.com/office/drawing/2014/main" id="{2D222376-7AD7-4443-B67A-120BE12F4DDB}"/>
              </a:ext>
              <a:ext uri="{C183D7F6-B498-43B3-948B-1728B52AA6E4}">
                <adec:decorative xmlns:adec="http://schemas.microsoft.com/office/drawing/2017/decorative" val="1"/>
              </a:ext>
            </a:extLst>
          </p:cNvPr>
          <p:cNvSpPr>
            <a:spLocks noGrp="1"/>
          </p:cNvSpPr>
          <p:nvPr>
            <p:ph sz="quarter" idx="14"/>
          </p:nvPr>
        </p:nvSpPr>
        <p:spPr>
          <a:xfrm>
            <a:off x="5029200" y="1906104"/>
            <a:ext cx="3657600" cy="1186345"/>
          </a:xfrm>
        </p:spPr>
        <p:txBody>
          <a:bodyPr/>
          <a:lstStyle/>
          <a:p>
            <a:pPr marL="0" algn="ctr"/>
            <a:r>
              <a:rPr lang="en-US" b="1" dirty="0">
                <a:latin typeface="Arial" panose="020B0604020202020204" pitchFamily="34" charset="0"/>
                <a:cs typeface="Arial" panose="020B0604020202020204" pitchFamily="34" charset="0"/>
              </a:rPr>
              <a:t>Chapter 5</a:t>
            </a:r>
          </a:p>
        </p:txBody>
      </p:sp>
      <p:sp>
        <p:nvSpPr>
          <p:cNvPr id="6" name="Content Placeholder 5">
            <a:extLst>
              <a:ext uri="{FF2B5EF4-FFF2-40B4-BE49-F238E27FC236}">
                <a16:creationId xmlns:a16="http://schemas.microsoft.com/office/drawing/2014/main" id="{82FD4EC9-4778-4E2F-B136-2A176CA2BA69}"/>
              </a:ext>
              <a:ext uri="{C183D7F6-B498-43B3-948B-1728B52AA6E4}">
                <adec:decorative xmlns:adec="http://schemas.microsoft.com/office/drawing/2017/decorative" val="1"/>
              </a:ext>
            </a:extLst>
          </p:cNvPr>
          <p:cNvSpPr>
            <a:spLocks noGrp="1"/>
          </p:cNvSpPr>
          <p:nvPr>
            <p:ph sz="quarter" idx="15"/>
          </p:nvPr>
        </p:nvSpPr>
        <p:spPr>
          <a:xfrm>
            <a:off x="5377543" y="3252789"/>
            <a:ext cx="3209109" cy="953451"/>
          </a:xfrm>
        </p:spPr>
        <p:txBody>
          <a:bodyPr/>
          <a:lstStyle/>
          <a:p>
            <a:r>
              <a:rPr lang="en-IN" dirty="0">
                <a:latin typeface="Arial" panose="020B0604020202020204" pitchFamily="34" charset="0"/>
                <a:cs typeface="Arial" panose="020B0604020202020204" pitchFamily="34" charset="0"/>
              </a:rPr>
              <a:t>E-commerce Security</a:t>
            </a:r>
          </a:p>
        </p:txBody>
      </p:sp>
      <p:pic>
        <p:nvPicPr>
          <p:cNvPr id="10" name="Picture 9">
            <a:extLst>
              <a:ext uri="{FF2B5EF4-FFF2-40B4-BE49-F238E27FC236}">
                <a16:creationId xmlns:a16="http://schemas.microsoft.com/office/drawing/2014/main" id="{B6F77C07-FCD6-41FD-A339-DDF76FCF8F2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07099" y="1694010"/>
            <a:ext cx="3580333" cy="4525828"/>
          </a:xfrm>
          <a:prstGeom prst="rect">
            <a:avLst/>
          </a:prstGeom>
          <a:ln w="9525">
            <a:solidFill>
              <a:schemeClr val="tx1"/>
            </a:solidFill>
          </a:ln>
          <a:effectLst/>
        </p:spPr>
      </p:pic>
      <p:sp>
        <p:nvSpPr>
          <p:cNvPr id="8" name="Content Placeholder 7">
            <a:extLst>
              <a:ext uri="{FF2B5EF4-FFF2-40B4-BE49-F238E27FC236}">
                <a16:creationId xmlns:a16="http://schemas.microsoft.com/office/drawing/2014/main" id="{C8E88D28-1A9F-4FC4-946F-10B4629D1438}"/>
              </a:ext>
              <a:ext uri="{C183D7F6-B498-43B3-948B-1728B52AA6E4}">
                <adec:decorative xmlns:adec="http://schemas.microsoft.com/office/drawing/2017/decorative" val="1"/>
              </a:ext>
            </a:extLst>
          </p:cNvPr>
          <p:cNvSpPr>
            <a:spLocks noGrp="1"/>
          </p:cNvSpPr>
          <p:nvPr>
            <p:ph sz="quarter" idx="17"/>
          </p:nvPr>
        </p:nvSpPr>
        <p:spPr>
          <a:xfrm>
            <a:off x="2173000" y="6415232"/>
            <a:ext cx="6589712" cy="228600"/>
          </a:xfrm>
        </p:spPr>
        <p:txBody>
          <a:bodyPr/>
          <a:lstStyle/>
          <a:p>
            <a:pPr marL="0" indent="0"/>
            <a:r>
              <a:rPr lang="en-US" altLang="en-US" sz="1200" b="0" dirty="0">
                <a:latin typeface="Arial" panose="020B0604020202020204" pitchFamily="34" charset="0"/>
                <a:ea typeface="Verdana" panose="020B0604030504040204" pitchFamily="34" charset="0"/>
                <a:cs typeface="Arial" panose="020B0604020202020204" pitchFamily="34" charset="0"/>
              </a:rPr>
              <a:t>Copyright © </a:t>
            </a:r>
            <a:r>
              <a:rPr lang="en-IN" dirty="0">
                <a:latin typeface="Arial" panose="020B0604020202020204" pitchFamily="34" charset="0"/>
                <a:cs typeface="Arial" panose="020B0604020202020204" pitchFamily="34" charset="0"/>
              </a:rPr>
              <a:t>2022, 2019, 2018 </a:t>
            </a:r>
            <a:r>
              <a:rPr lang="en-US" altLang="en-US" sz="1200" b="0" dirty="0">
                <a:latin typeface="Arial" panose="020B0604020202020204" pitchFamily="34" charset="0"/>
                <a:ea typeface="Verdana" panose="020B0604030504040204" pitchFamily="34" charset="0"/>
                <a:cs typeface="Arial" panose="020B0604020202020204" pitchFamily="34" charset="0"/>
              </a:rPr>
              <a:t>Pearson Education, Ltd. All Rights Reserved</a:t>
            </a:r>
          </a:p>
        </p:txBody>
      </p:sp>
      <p:pic>
        <p:nvPicPr>
          <p:cNvPr id="22" name="Picture Placeholder 21" descr="Pearson Logo">
            <a:extLst>
              <a:ext uri="{FF2B5EF4-FFF2-40B4-BE49-F238E27FC236}">
                <a16:creationId xmlns:a16="http://schemas.microsoft.com/office/drawing/2014/main" id="{463657D3-0029-4FB6-A24C-CAB832988B4E}"/>
              </a:ext>
            </a:extLst>
          </p:cNvPr>
          <p:cNvPicPr>
            <a:picLocks noGrp="1" noChangeAspect="1"/>
          </p:cNvPicPr>
          <p:nvPr>
            <p:ph type="pic" sz="quarter" idx="16"/>
          </p:nvPr>
        </p:nvPicPr>
        <p:blipFill>
          <a:blip r:embed="rId4"/>
          <a:srcRect t="22152" b="22152"/>
          <a:stretch>
            <a:fillRect/>
          </a:stretch>
        </p:blipFill>
        <p:spPr>
          <a:xfrm>
            <a:off x="315677" y="6420639"/>
            <a:ext cx="1176574" cy="296443"/>
          </a:xfrm>
        </p:spPr>
      </p:pic>
    </p:spTree>
    <p:extLst>
      <p:ext uri="{BB962C8B-B14F-4D97-AF65-F5344CB8AC3E}">
        <p14:creationId xmlns:p14="http://schemas.microsoft.com/office/powerpoint/2010/main" val="380133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kern="1200" dirty="0">
                <a:latin typeface="Arial" panose="020B0604020202020204" pitchFamily="34" charset="0"/>
                <a:cs typeface="Arial" panose="020B0604020202020204" pitchFamily="34" charset="0"/>
              </a:rPr>
              <a:t>Learning Objectives</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02224" y="927100"/>
            <a:ext cx="8713176" cy="5715529"/>
          </a:xfrm>
        </p:spPr>
        <p:txBody>
          <a:bodyPr/>
          <a:lstStyle/>
          <a:p>
            <a:pPr marL="622300" lvl="0" indent="-622300">
              <a:spcAft>
                <a:spcPct val="0"/>
              </a:spcAft>
              <a:buSzPts val="2400"/>
              <a:buNone/>
            </a:pPr>
            <a:r>
              <a:rPr lang="en-US" sz="2800" b="1" kern="1200" dirty="0">
                <a:solidFill>
                  <a:schemeClr val="tx2"/>
                </a:solidFill>
                <a:latin typeface="Arial" panose="020B0604020202020204" pitchFamily="34" charset="0"/>
                <a:cs typeface="Arial" panose="020B0604020202020204" pitchFamily="34" charset="0"/>
              </a:rPr>
              <a:t>5.1</a:t>
            </a:r>
            <a:r>
              <a:rPr lang="en-US" sz="2800" b="1" kern="1200" dirty="0">
                <a:solidFill>
                  <a:srgbClr val="000000"/>
                </a:solidFill>
                <a:latin typeface="Arial" panose="020B0604020202020204" pitchFamily="34" charset="0"/>
                <a:cs typeface="Arial" panose="020B0604020202020204" pitchFamily="34" charset="0"/>
              </a:rPr>
              <a:t> </a:t>
            </a:r>
            <a:r>
              <a:rPr lang="en-US" sz="2800" kern="1200" dirty="0">
                <a:solidFill>
                  <a:srgbClr val="000000"/>
                </a:solidFill>
                <a:latin typeface="Arial" panose="020B0604020202020204" pitchFamily="34" charset="0"/>
                <a:cs typeface="Arial" panose="020B0604020202020204" pitchFamily="34" charset="0"/>
              </a:rPr>
              <a:t>Understand the scope of e-commerce crime and security problems, the key dimensions of e-commerce security, and the tension between security and other values.</a:t>
            </a:r>
          </a:p>
          <a:p>
            <a:pPr marL="622300" lvl="0" indent="-622300">
              <a:spcAft>
                <a:spcPct val="0"/>
              </a:spcAft>
              <a:buSzPts val="2400"/>
              <a:buNone/>
            </a:pPr>
            <a:r>
              <a:rPr lang="en-US" sz="2800" b="1" kern="1200" dirty="0">
                <a:solidFill>
                  <a:schemeClr val="tx2"/>
                </a:solidFill>
                <a:latin typeface="Arial" panose="020B0604020202020204" pitchFamily="34" charset="0"/>
                <a:cs typeface="Arial" panose="020B0604020202020204" pitchFamily="34" charset="0"/>
              </a:rPr>
              <a:t>5.2</a:t>
            </a:r>
            <a:r>
              <a:rPr lang="en-US" sz="2800" b="1" kern="1200" dirty="0">
                <a:solidFill>
                  <a:srgbClr val="000000"/>
                </a:solidFill>
                <a:latin typeface="Arial" panose="020B0604020202020204" pitchFamily="34" charset="0"/>
                <a:cs typeface="Arial" panose="020B0604020202020204" pitchFamily="34" charset="0"/>
              </a:rPr>
              <a:t> </a:t>
            </a:r>
            <a:r>
              <a:rPr lang="en-US" sz="2800" kern="1200" dirty="0">
                <a:solidFill>
                  <a:srgbClr val="000000"/>
                </a:solidFill>
                <a:latin typeface="Arial" panose="020B0604020202020204" pitchFamily="34" charset="0"/>
                <a:cs typeface="Arial" panose="020B0604020202020204" pitchFamily="34" charset="0"/>
              </a:rPr>
              <a:t>Identify the key security threats in the e-commerce environment.</a:t>
            </a:r>
          </a:p>
          <a:p>
            <a:pPr marL="622300" lvl="0" indent="-622300">
              <a:spcAft>
                <a:spcPct val="0"/>
              </a:spcAft>
              <a:buSzPts val="2400"/>
              <a:buNone/>
            </a:pPr>
            <a:r>
              <a:rPr lang="en-US" sz="2800" b="1" kern="1200" dirty="0">
                <a:solidFill>
                  <a:schemeClr val="tx2"/>
                </a:solidFill>
                <a:latin typeface="Arial" panose="020B0604020202020204" pitchFamily="34" charset="0"/>
                <a:cs typeface="Arial" panose="020B0604020202020204" pitchFamily="34" charset="0"/>
              </a:rPr>
              <a:t>5.3</a:t>
            </a:r>
            <a:r>
              <a:rPr lang="en-US" sz="2800" b="1" kern="1200" dirty="0">
                <a:solidFill>
                  <a:srgbClr val="000000"/>
                </a:solidFill>
                <a:latin typeface="Arial" panose="020B0604020202020204" pitchFamily="34" charset="0"/>
                <a:cs typeface="Arial" panose="020B0604020202020204" pitchFamily="34" charset="0"/>
              </a:rPr>
              <a:t> </a:t>
            </a:r>
            <a:r>
              <a:rPr lang="en-US" sz="2800" kern="1200" dirty="0">
                <a:solidFill>
                  <a:srgbClr val="000000"/>
                </a:solidFill>
                <a:latin typeface="Arial" panose="020B0604020202020204" pitchFamily="34" charset="0"/>
                <a:cs typeface="Arial" panose="020B0604020202020204" pitchFamily="34" charset="0"/>
              </a:rPr>
              <a:t>Describe how technology helps secure Internet communications channels and protect networks, servers, and clients.</a:t>
            </a:r>
          </a:p>
          <a:p>
            <a:pPr marL="622300" lvl="0" indent="-622300">
              <a:spcAft>
                <a:spcPct val="0"/>
              </a:spcAft>
              <a:buSzPts val="2400"/>
              <a:buNone/>
            </a:pPr>
            <a:r>
              <a:rPr lang="en-US" sz="2800" b="1" kern="1200" dirty="0">
                <a:solidFill>
                  <a:schemeClr val="tx2"/>
                </a:solidFill>
                <a:latin typeface="Arial" panose="020B0604020202020204" pitchFamily="34" charset="0"/>
                <a:cs typeface="Arial" panose="020B0604020202020204" pitchFamily="34" charset="0"/>
              </a:rPr>
              <a:t>5.4</a:t>
            </a:r>
            <a:r>
              <a:rPr lang="en-US" sz="2800" b="1" kern="1200" dirty="0">
                <a:solidFill>
                  <a:srgbClr val="000000"/>
                </a:solidFill>
                <a:latin typeface="Arial" panose="020B0604020202020204" pitchFamily="34" charset="0"/>
                <a:cs typeface="Arial" panose="020B0604020202020204" pitchFamily="34" charset="0"/>
              </a:rPr>
              <a:t> </a:t>
            </a:r>
            <a:r>
              <a:rPr lang="en-US" sz="2800" kern="1200" dirty="0">
                <a:solidFill>
                  <a:srgbClr val="000000"/>
                </a:solidFill>
                <a:latin typeface="Arial" panose="020B0604020202020204" pitchFamily="34" charset="0"/>
                <a:cs typeface="Arial" panose="020B0604020202020204" pitchFamily="34" charset="0"/>
              </a:rPr>
              <a:t>Appreciate the importance of policies, procedures, and laws in creating security.</a:t>
            </a:r>
          </a:p>
        </p:txBody>
      </p:sp>
    </p:spTree>
    <p:extLst>
      <p:ext uri="{BB962C8B-B14F-4D97-AF65-F5344CB8AC3E}">
        <p14:creationId xmlns:p14="http://schemas.microsoft.com/office/powerpoint/2010/main" val="345209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kern="1200" dirty="0">
                <a:latin typeface="Arial" panose="020B0604020202020204" pitchFamily="34" charset="0"/>
                <a:cs typeface="Arial" panose="020B0604020202020204" pitchFamily="34" charset="0"/>
              </a:rPr>
              <a:t>Ransomware: The New Business of Hostage-taking</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57201" y="1554921"/>
            <a:ext cx="8116784" cy="3969580"/>
          </a:xfrm>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Class Discussion</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How do cybercriminals use phishing in ransomware attacks</a:t>
            </a:r>
            <a:r>
              <a:rPr lang="en-US" dirty="0">
                <a:latin typeface="Arial" panose="020B0604020202020204" pitchFamily="34" charset="0"/>
                <a:cs typeface="Arial" panose="020B0604020202020204" pitchFamily="34" charset="0"/>
              </a:rPr>
              <a:t>?</a:t>
            </a:r>
            <a:endParaRPr lang="en-US" kern="1200" dirty="0">
              <a:solidFill>
                <a:srgbClr val="000000"/>
              </a:solidFill>
              <a:latin typeface="Arial" panose="020B0604020202020204" pitchFamily="34" charset="0"/>
              <a:cs typeface="Arial" panose="020B0604020202020204" pitchFamily="34" charset="0"/>
            </a:endParaRP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Why have ransomware attacks escalated recently?</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What damage can be done by ransomware </a:t>
            </a:r>
            <a:r>
              <a:rPr lang="en-US" dirty="0">
                <a:latin typeface="Arial" panose="020B0604020202020204" pitchFamily="34" charset="0"/>
                <a:cs typeface="Arial" panose="020B0604020202020204" pitchFamily="34" charset="0"/>
              </a:rPr>
              <a:t>attacks?</a:t>
            </a:r>
            <a:endParaRPr lang="en-US" kern="1200" dirty="0">
              <a:solidFill>
                <a:srgbClr val="000000"/>
              </a:solidFill>
              <a:latin typeface="Arial" panose="020B0604020202020204" pitchFamily="34" charset="0"/>
              <a:cs typeface="Arial" panose="020B0604020202020204" pitchFamily="34" charset="0"/>
            </a:endParaRPr>
          </a:p>
          <a:p>
            <a:pPr marL="741553" lvl="1" indent="-284353">
              <a:spcAft>
                <a:spcPct val="0"/>
              </a:spcAft>
              <a:buSzPts val="2400"/>
              <a:defRPr/>
            </a:pPr>
            <a:r>
              <a:rPr lang="en-US" dirty="0">
                <a:latin typeface="Arial" panose="020B0604020202020204" pitchFamily="34" charset="0"/>
                <a:cs typeface="Arial" panose="020B0604020202020204" pitchFamily="34" charset="0"/>
              </a:rPr>
              <a:t>What steps should be taken to avoid ransomware attacks?</a:t>
            </a:r>
            <a:endParaRPr lang="en-US" kern="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629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0E8C23-1371-4A63-B1BF-A7F700DF3077}"/>
              </a:ext>
            </a:extLst>
          </p:cNvPr>
          <p:cNvSpPr>
            <a:spLocks noGrp="1"/>
          </p:cNvSpPr>
          <p:nvPr>
            <p:ph type="body" idx="1"/>
          </p:nvPr>
        </p:nvSpPr>
        <p:spPr>
          <a:xfrm>
            <a:off x="0" y="0"/>
            <a:ext cx="9144000" cy="3960688"/>
          </a:xfrm>
          <a:solidFill>
            <a:schemeClr val="accent3"/>
          </a:solidFill>
        </p:spPr>
        <p:txBody>
          <a:bodyPr/>
          <a:lstStyle/>
          <a:p>
            <a:r>
              <a:rPr lang="en-IE" dirty="0">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DFF0F5EC-86B4-6FBD-F74A-E216B7B5A8CC}"/>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The E-Commerce Security Environment</a:t>
            </a:r>
            <a:endParaRPr lang="en-IE"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616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solidFill>
                  <a:schemeClr val="accent3"/>
                </a:solidFill>
                <a:latin typeface="Arial" panose="020B0604020202020204" pitchFamily="34" charset="0"/>
                <a:cs typeface="Arial" panose="020B0604020202020204" pitchFamily="34" charset="0"/>
              </a:rPr>
              <a:t>Scope of the Problem</a:t>
            </a:r>
          </a:p>
        </p:txBody>
      </p:sp>
      <p:sp>
        <p:nvSpPr>
          <p:cNvPr id="3" name="Content Placeholder 2"/>
          <p:cNvSpPr>
            <a:spLocks noGrp="1"/>
          </p:cNvSpPr>
          <p:nvPr>
            <p:ph sz="quarter" idx="13"/>
          </p:nvPr>
        </p:nvSpPr>
        <p:spPr>
          <a:xfrm>
            <a:off x="202224" y="1312650"/>
            <a:ext cx="8713176" cy="5329979"/>
          </a:xfrm>
        </p:spPr>
        <p:txBody>
          <a:bodyPr/>
          <a:lstStyle/>
          <a:p>
            <a:pPr>
              <a:buClr>
                <a:schemeClr val="accent3"/>
              </a:buClr>
            </a:pPr>
            <a:r>
              <a:rPr lang="en-US" b="1" noProof="0" dirty="0">
                <a:latin typeface="Arial" panose="020B0604020202020204" pitchFamily="34" charset="0"/>
                <a:cs typeface="Arial" panose="020B0604020202020204" pitchFamily="34" charset="0"/>
              </a:rPr>
              <a:t>Overall size of and losses due to cybercrime unclear</a:t>
            </a:r>
          </a:p>
          <a:p>
            <a:pPr lvl="1">
              <a:spcAft>
                <a:spcPts val="1200"/>
              </a:spcAft>
              <a:buClr>
                <a:schemeClr val="accent3"/>
              </a:buClr>
            </a:pPr>
            <a:r>
              <a:rPr lang="en-US" noProof="0" dirty="0">
                <a:latin typeface="Arial" panose="020B0604020202020204" pitchFamily="34" charset="0"/>
                <a:cs typeface="Arial" panose="020B0604020202020204" pitchFamily="34" charset="0"/>
              </a:rPr>
              <a:t>Center for Strategic and International Studies study: Global economic impact of cybercrime and cyberespionage more than $1 trillion; other researchers believe the amount is even higher</a:t>
            </a:r>
          </a:p>
          <a:p>
            <a:pPr lvl="1">
              <a:buClr>
                <a:schemeClr val="accent3"/>
              </a:buClr>
            </a:pPr>
            <a:r>
              <a:rPr lang="en-US" noProof="0" dirty="0">
                <a:latin typeface="Arial" panose="020B0604020202020204" pitchFamily="34" charset="0"/>
                <a:cs typeface="Arial" panose="020B0604020202020204" pitchFamily="34" charset="0"/>
              </a:rPr>
              <a:t>IBM Security/</a:t>
            </a:r>
            <a:r>
              <a:rPr lang="en-US" noProof="0" dirty="0" err="1">
                <a:latin typeface="Arial" panose="020B0604020202020204" pitchFamily="34" charset="0"/>
                <a:cs typeface="Arial" panose="020B0604020202020204" pitchFamily="34" charset="0"/>
              </a:rPr>
              <a:t>Ponemon</a:t>
            </a:r>
            <a:r>
              <a:rPr lang="en-US" noProof="0" dirty="0">
                <a:latin typeface="Arial" panose="020B0604020202020204" pitchFamily="34" charset="0"/>
                <a:cs typeface="Arial" panose="020B0604020202020204" pitchFamily="34" charset="0"/>
              </a:rPr>
              <a:t> Institute 2021 Cost of Data Breach Report: total average cost of a data breach globally was $4.2 million</a:t>
            </a:r>
          </a:p>
          <a:p>
            <a:pPr lvl="0">
              <a:buClr>
                <a:schemeClr val="accent3"/>
              </a:buClr>
            </a:pPr>
            <a:endParaRPr lang="en-US" b="1" noProof="0" dirty="0">
              <a:latin typeface="Arial" panose="020B0604020202020204" pitchFamily="34" charset="0"/>
              <a:cs typeface="Arial" panose="020B0604020202020204" pitchFamily="34" charset="0"/>
            </a:endParaRPr>
          </a:p>
          <a:p>
            <a:pPr lvl="0">
              <a:buClr>
                <a:schemeClr val="accent3"/>
              </a:buClr>
            </a:pPr>
            <a:r>
              <a:rPr lang="en-US" b="1" noProof="0" dirty="0">
                <a:latin typeface="Arial" panose="020B0604020202020204" pitchFamily="34" charset="0"/>
                <a:cs typeface="Arial" panose="020B0604020202020204" pitchFamily="34" charset="0"/>
              </a:rPr>
              <a:t>Underground economy marketplaces sell stolen information, malware and more</a:t>
            </a:r>
          </a:p>
        </p:txBody>
      </p:sp>
    </p:spTree>
    <p:extLst>
      <p:ext uri="{BB962C8B-B14F-4D97-AF65-F5344CB8AC3E}">
        <p14:creationId xmlns:p14="http://schemas.microsoft.com/office/powerpoint/2010/main" val="400254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850" y="6076950"/>
            <a:ext cx="8639175" cy="695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5"/>
          <p:cNvSpPr/>
          <p:nvPr/>
        </p:nvSpPr>
        <p:spPr>
          <a:xfrm>
            <a:off x="8658225" y="464925"/>
            <a:ext cx="457200" cy="5612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itle 7">
            <a:extLst>
              <a:ext uri="{FF2B5EF4-FFF2-40B4-BE49-F238E27FC236}">
                <a16:creationId xmlns:a16="http://schemas.microsoft.com/office/drawing/2014/main" id="{4B630714-A1B6-3DD4-BA18-F345FC3873A6}"/>
              </a:ext>
            </a:extLst>
          </p:cNvPr>
          <p:cNvSpPr>
            <a:spLocks noGrp="1"/>
          </p:cNvSpPr>
          <p:nvPr>
            <p:ph type="title"/>
          </p:nvPr>
        </p:nvSpPr>
        <p:spPr>
          <a:xfrm>
            <a:off x="28576" y="215371"/>
            <a:ext cx="2377936" cy="3322959"/>
          </a:xfrm>
        </p:spPr>
        <p:txBody>
          <a:bodyPr anchor="t"/>
          <a:lstStyle/>
          <a:p>
            <a:r>
              <a:rPr lang="en-US" kern="1200" dirty="0">
                <a:solidFill>
                  <a:schemeClr val="accent3"/>
                </a:solidFill>
                <a:latin typeface="Arial" panose="020B0604020202020204" pitchFamily="34" charset="0"/>
                <a:ea typeface="+mj-ea"/>
                <a:cs typeface="Arial" panose="020B0604020202020204" pitchFamily="34" charset="0"/>
              </a:rPr>
              <a:t>Cost of a data breach by industry</a:t>
            </a:r>
            <a:endParaRPr lang="en-IE" dirty="0">
              <a:solidFill>
                <a:schemeClr val="accent3"/>
              </a:solidFill>
              <a:latin typeface="Arial" panose="020B0604020202020204" pitchFamily="34" charset="0"/>
              <a:cs typeface="Arial" panose="020B0604020202020204" pitchFamily="34" charset="0"/>
            </a:endParaRPr>
          </a:p>
        </p:txBody>
      </p:sp>
      <p:sp>
        <p:nvSpPr>
          <p:cNvPr id="9" name="Text Placeholder 2">
            <a:extLst>
              <a:ext uri="{FF2B5EF4-FFF2-40B4-BE49-F238E27FC236}">
                <a16:creationId xmlns:a16="http://schemas.microsoft.com/office/drawing/2014/main" id="{3F69DBE6-0CA0-CF97-8E32-53D5EB2E2603}"/>
              </a:ext>
            </a:extLst>
          </p:cNvPr>
          <p:cNvSpPr txBox="1">
            <a:spLocks/>
          </p:cNvSpPr>
          <p:nvPr/>
        </p:nvSpPr>
        <p:spPr>
          <a:xfrm>
            <a:off x="0" y="5991225"/>
            <a:ext cx="2235062" cy="743690"/>
          </a:xfrm>
          <a:prstGeom prst="rect">
            <a:avLst/>
          </a:prstGeom>
          <a:noFill/>
          <a:ln>
            <a:noFill/>
          </a:ln>
        </p:spPr>
        <p:txBody>
          <a:bodyPr wrap="square" lIns="91425" tIns="91425" rIns="91425" bIns="91425" anchor="b" anchorCtr="0">
            <a:noAutofit/>
          </a:bodyPr>
          <a:lstStyle>
            <a:defPPr marR="0" lvl="0" algn="l" rtl="0">
              <a:lnSpc>
                <a:spcPct val="100000"/>
              </a:lnSpc>
              <a:spcBef>
                <a:spcPts val="0"/>
              </a:spcBef>
              <a:spcAft>
                <a:spcPts val="0"/>
              </a:spcAft>
            </a:defPPr>
            <a:lvl1pPr marL="255600" marR="0" lvl="0" indent="-255600" algn="l" rtl="0">
              <a:lnSpc>
                <a:spcPct val="100000"/>
              </a:lnSpc>
              <a:spcBef>
                <a:spcPts val="1500"/>
              </a:spcBef>
              <a:spcAft>
                <a:spcPts val="0"/>
              </a:spcAft>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lnSpc>
                <a:spcPct val="100000"/>
              </a:lnSpc>
              <a:spcBef>
                <a:spcPts val="600"/>
              </a:spcBef>
              <a:spcAft>
                <a:spcPts val="0"/>
              </a:spcAft>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lgn="r">
              <a:spcBef>
                <a:spcPts val="0"/>
              </a:spcBef>
              <a:spcAft>
                <a:spcPct val="0"/>
              </a:spcAft>
              <a:buSzPts val="2400"/>
              <a:buNone/>
              <a:tabLst/>
            </a:pPr>
            <a:r>
              <a:rPr lang="en-IE" sz="1400" i="1" kern="1200" dirty="0">
                <a:solidFill>
                  <a:srgbClr val="000000"/>
                </a:solidFill>
                <a:latin typeface="Arial (Body)"/>
                <a:ea typeface="+mn-ea"/>
                <a:cs typeface="+mn-cs"/>
                <a:hlinkClick r:id="rId2"/>
              </a:rPr>
              <a:t>IBM Cost of a Data Breach Report 2023</a:t>
            </a:r>
            <a:endParaRPr lang="en-US" i="1" kern="1200" dirty="0">
              <a:solidFill>
                <a:srgbClr val="000000"/>
              </a:solidFill>
              <a:latin typeface="Arial (Body)"/>
              <a:ea typeface="+mn-ea"/>
              <a:cs typeface="+mn-cs"/>
            </a:endParaRPr>
          </a:p>
        </p:txBody>
      </p:sp>
      <p:pic>
        <p:nvPicPr>
          <p:cNvPr id="7" name="Picture 6">
            <a:extLst>
              <a:ext uri="{FF2B5EF4-FFF2-40B4-BE49-F238E27FC236}">
                <a16:creationId xmlns:a16="http://schemas.microsoft.com/office/drawing/2014/main" id="{DA3F36C2-ACDF-288B-B327-F5AD1B817EE4}"/>
              </a:ext>
            </a:extLst>
          </p:cNvPr>
          <p:cNvPicPr>
            <a:picLocks noChangeAspect="1"/>
          </p:cNvPicPr>
          <p:nvPr/>
        </p:nvPicPr>
        <p:blipFill rotWithShape="1">
          <a:blip r:embed="rId3"/>
          <a:srcRect t="9276"/>
          <a:stretch/>
        </p:blipFill>
        <p:spPr>
          <a:xfrm>
            <a:off x="2435087" y="215371"/>
            <a:ext cx="6708913" cy="6221896"/>
          </a:xfrm>
          <a:prstGeom prst="rect">
            <a:avLst/>
          </a:prstGeom>
        </p:spPr>
      </p:pic>
    </p:spTree>
    <p:extLst>
      <p:ext uri="{BB962C8B-B14F-4D97-AF65-F5344CB8AC3E}">
        <p14:creationId xmlns:p14="http://schemas.microsoft.com/office/powerpoint/2010/main" val="3034715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660964"/>
          </a:xfrm>
        </p:spPr>
        <p:txBody>
          <a:bodyPr/>
          <a:lstStyle/>
          <a:p>
            <a:r>
              <a:rPr lang="en-IE" dirty="0">
                <a:solidFill>
                  <a:schemeClr val="accent3"/>
                </a:solidFill>
                <a:latin typeface="Arial" panose="020B0604020202020204" pitchFamily="34" charset="0"/>
                <a:cs typeface="Arial" panose="020B0604020202020204" pitchFamily="34" charset="0"/>
              </a:rPr>
              <a:t>Dark web prices 2023 for stolen data</a:t>
            </a:r>
          </a:p>
        </p:txBody>
      </p:sp>
      <p:sp>
        <p:nvSpPr>
          <p:cNvPr id="5" name="Text Placeholder 2"/>
          <p:cNvSpPr>
            <a:spLocks noGrp="1"/>
          </p:cNvSpPr>
          <p:nvPr>
            <p:ph type="body" idx="1"/>
          </p:nvPr>
        </p:nvSpPr>
        <p:spPr>
          <a:xfrm>
            <a:off x="95248" y="724925"/>
            <a:ext cx="8577263" cy="5558050"/>
          </a:xfrm>
          <a:solidFill>
            <a:schemeClr val="bg1"/>
          </a:solidFill>
        </p:spPr>
        <p:txBody>
          <a:bodyPr wrap="square" lIns="91425" tIns="91425" rIns="91425" bIns="91425">
            <a:noAutofit/>
          </a:bodyPr>
          <a:lstStyle/>
          <a:p>
            <a:pPr marL="0" lvl="0" indent="0">
              <a:spcAft>
                <a:spcPct val="0"/>
              </a:spcAft>
              <a:buSzPts val="2400"/>
              <a:buNone/>
              <a:tabLst/>
            </a:pPr>
            <a:r>
              <a:rPr lang="en-IE" kern="1200" dirty="0">
                <a:solidFill>
                  <a:srgbClr val="000000"/>
                </a:solidFill>
                <a:latin typeface="Arial" panose="020B0604020202020204" pitchFamily="34" charset="0"/>
                <a:ea typeface="+mn-ea"/>
                <a:cs typeface="Arial" panose="020B0604020202020204" pitchFamily="34" charset="0"/>
              </a:rPr>
              <a:t>This is a sample of prices for stolen financial and social media data from 2021 and 2023</a:t>
            </a:r>
            <a:endParaRPr lang="en-US" kern="1200" dirty="0">
              <a:solidFill>
                <a:srgbClr val="000000"/>
              </a:solidFill>
              <a:latin typeface="Arial" panose="020B0604020202020204" pitchFamily="34" charset="0"/>
              <a:ea typeface="+mn-ea"/>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167726168"/>
              </p:ext>
            </p:extLst>
          </p:nvPr>
        </p:nvGraphicFramePr>
        <p:xfrm>
          <a:off x="95248" y="1124709"/>
          <a:ext cx="8924925" cy="5208765"/>
        </p:xfrm>
        <a:graphic>
          <a:graphicData uri="http://schemas.openxmlformats.org/drawingml/2006/table">
            <a:tbl>
              <a:tblPr firstRow="1" firstCol="1" bandRow="1">
                <a:tableStyleId>{F2DE63D5-997A-4646-A377-4702673A728D}</a:tableStyleId>
              </a:tblPr>
              <a:tblGrid>
                <a:gridCol w="1883454">
                  <a:extLst>
                    <a:ext uri="{9D8B030D-6E8A-4147-A177-3AD203B41FA5}">
                      <a16:colId xmlns:a16="http://schemas.microsoft.com/office/drawing/2014/main" val="3033565325"/>
                    </a:ext>
                  </a:extLst>
                </a:gridCol>
                <a:gridCol w="5441429">
                  <a:extLst>
                    <a:ext uri="{9D8B030D-6E8A-4147-A177-3AD203B41FA5}">
                      <a16:colId xmlns:a16="http://schemas.microsoft.com/office/drawing/2014/main" val="2883512728"/>
                    </a:ext>
                  </a:extLst>
                </a:gridCol>
                <a:gridCol w="719528">
                  <a:extLst>
                    <a:ext uri="{9D8B030D-6E8A-4147-A177-3AD203B41FA5}">
                      <a16:colId xmlns:a16="http://schemas.microsoft.com/office/drawing/2014/main" val="2303977666"/>
                    </a:ext>
                  </a:extLst>
                </a:gridCol>
                <a:gridCol w="880514">
                  <a:extLst>
                    <a:ext uri="{9D8B030D-6E8A-4147-A177-3AD203B41FA5}">
                      <a16:colId xmlns:a16="http://schemas.microsoft.com/office/drawing/2014/main" val="836590001"/>
                    </a:ext>
                  </a:extLst>
                </a:gridCol>
              </a:tblGrid>
              <a:tr h="323283">
                <a:tc>
                  <a:txBody>
                    <a:bodyPr/>
                    <a:lstStyle/>
                    <a:p>
                      <a:pPr>
                        <a:lnSpc>
                          <a:spcPct val="107000"/>
                        </a:lnSpc>
                        <a:spcAft>
                          <a:spcPts val="0"/>
                        </a:spcAft>
                      </a:pPr>
                      <a:r>
                        <a:rPr lang="en-IE" sz="1600" dirty="0">
                          <a:effectLst/>
                        </a:rPr>
                        <a:t>Category</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Aft>
                          <a:spcPts val="0"/>
                        </a:spcAft>
                      </a:pPr>
                      <a:r>
                        <a:rPr lang="en-IE" sz="1600" dirty="0">
                          <a:effectLst/>
                        </a:rPr>
                        <a:t>Product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Aft>
                          <a:spcPts val="0"/>
                        </a:spcAft>
                      </a:pPr>
                      <a:r>
                        <a:rPr lang="en-IE" sz="1600" dirty="0">
                          <a:effectLst/>
                        </a:rPr>
                        <a:t>2021</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Aft>
                          <a:spcPts val="0"/>
                        </a:spcAft>
                      </a:pPr>
                      <a:r>
                        <a:rPr lang="en-IE" sz="1600" dirty="0">
                          <a:effectLst/>
                        </a:rPr>
                        <a:t>2023</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3699095715"/>
                  </a:ext>
                </a:extLst>
              </a:tr>
              <a:tr h="161642">
                <a:tc rowSpan="8">
                  <a:txBody>
                    <a:bodyPr/>
                    <a:lstStyle/>
                    <a:p>
                      <a:pPr>
                        <a:lnSpc>
                          <a:spcPct val="107000"/>
                        </a:lnSpc>
                        <a:spcBef>
                          <a:spcPts val="1200"/>
                        </a:spcBef>
                        <a:spcAft>
                          <a:spcPts val="0"/>
                        </a:spcAft>
                      </a:pPr>
                      <a:r>
                        <a:rPr lang="en-IE" sz="1600" b="0" dirty="0">
                          <a:effectLst/>
                        </a:rPr>
                        <a:t>Credit Card &amp; Banking</a:t>
                      </a: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Cloned </a:t>
                      </a:r>
                      <a:r>
                        <a:rPr lang="en-IE" sz="1600" b="0" u="none" strike="noStrike" cap="none" dirty="0" err="1">
                          <a:solidFill>
                            <a:schemeClr val="tx1"/>
                          </a:solidFill>
                          <a:effectLst/>
                          <a:sym typeface="Arial"/>
                        </a:rPr>
                        <a:t>Mastercard</a:t>
                      </a:r>
                      <a:r>
                        <a:rPr lang="en-IE" sz="1600" b="0" u="none" strike="noStrike" cap="none" dirty="0">
                          <a:solidFill>
                            <a:schemeClr val="tx1"/>
                          </a:solidFill>
                          <a:effectLst/>
                          <a:sym typeface="Arial"/>
                        </a:rPr>
                        <a:t> with PIN</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$25</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3449690188"/>
                  </a:ext>
                </a:extLst>
              </a:tr>
              <a:tr h="247714">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Cloned American Express with PIN</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$35</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2353445556"/>
                  </a:ext>
                </a:extLst>
              </a:tr>
              <a:tr h="247714">
                <a:tc vMerge="1">
                  <a:txBody>
                    <a:bodyPr/>
                    <a:lstStyle/>
                    <a:p>
                      <a:endParaRPr lang="en-IE" dirty="0"/>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Cloned VISA with PIN</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$25</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2048947142"/>
                  </a:ext>
                </a:extLst>
              </a:tr>
              <a:tr h="323283">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Credit card details, account balance up to $1000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$150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$70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2709042758"/>
                  </a:ext>
                </a:extLst>
              </a:tr>
              <a:tr h="323284">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Credit card details, account balance up to $5000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a:solidFill>
                            <a:schemeClr val="tx1"/>
                          </a:solidFill>
                          <a:effectLst/>
                          <a:sym typeface="Arial"/>
                        </a:rPr>
                        <a:t>$240</a:t>
                      </a:r>
                      <a:endParaRPr lang="en-IE" sz="1600" b="0" i="0" u="none" strike="noStrike" cap="none">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$110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1447966406"/>
                  </a:ext>
                </a:extLst>
              </a:tr>
              <a:tr h="323283">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Stolen online banking logins, minimum $100 on account</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$40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$40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3643123918"/>
                  </a:ext>
                </a:extLst>
              </a:tr>
              <a:tr h="323283">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Stolen online banking logins, minimum $2000 on account</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$120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$60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1497149039"/>
                  </a:ext>
                </a:extLst>
              </a:tr>
              <a:tr h="323283">
                <a:tc vMerge="1">
                  <a:txBody>
                    <a:bodyPr/>
                    <a:lstStyle/>
                    <a:p>
                      <a:endParaRPr lang="en-IE"/>
                    </a:p>
                  </a:txBody>
                  <a:tcPr/>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Walmart account with credit card attached</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$14</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$5</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2726642856"/>
                  </a:ext>
                </a:extLst>
              </a:tr>
              <a:tr h="323283">
                <a:tc rowSpan="4">
                  <a:txBody>
                    <a:bodyPr/>
                    <a:lstStyle/>
                    <a:p>
                      <a:pPr marR="0" algn="l" rtl="0">
                        <a:lnSpc>
                          <a:spcPct val="107000"/>
                        </a:lnSpc>
                        <a:spcBef>
                          <a:spcPts val="1200"/>
                        </a:spcBef>
                        <a:spcAft>
                          <a:spcPts val="0"/>
                        </a:spcAft>
                        <a:buNone/>
                      </a:pPr>
                      <a:r>
                        <a:rPr lang="en-IE" sz="1600" b="0" u="none" strike="noStrike" cap="none" dirty="0">
                          <a:solidFill>
                            <a:schemeClr val="tx1"/>
                          </a:solidFill>
                          <a:effectLst/>
                          <a:sym typeface="Arial"/>
                        </a:rPr>
                        <a:t>Payment Processing Services</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Stolen PayPal account details, minimum $100 - $1000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$30</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$25</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918189772"/>
                  </a:ext>
                </a:extLst>
              </a:tr>
              <a:tr h="215522">
                <a:tc vMerge="1">
                  <a:txBody>
                    <a:bodyPr/>
                    <a:lstStyle/>
                    <a:p>
                      <a:endParaRPr lang="en-IE"/>
                    </a:p>
                  </a:txBody>
                  <a:tcPr/>
                </a:tc>
                <a:tc>
                  <a:txBody>
                    <a:bodyPr/>
                    <a:lstStyle/>
                    <a:p>
                      <a:pPr>
                        <a:lnSpc>
                          <a:spcPct val="107000"/>
                        </a:lnSpc>
                        <a:spcBef>
                          <a:spcPts val="600"/>
                        </a:spcBef>
                        <a:spcAft>
                          <a:spcPts val="0"/>
                        </a:spcAft>
                      </a:pPr>
                      <a:r>
                        <a:rPr lang="en-IE" sz="1600" dirty="0">
                          <a:effectLst/>
                        </a:rPr>
                        <a:t>PayPal transfer from stolen account, $1000 – $3000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$340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$30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1356478402"/>
                  </a:ext>
                </a:extLst>
              </a:tr>
              <a:tr h="215522">
                <a:tc vMerge="1">
                  <a:txBody>
                    <a:bodyPr/>
                    <a:lstStyle/>
                    <a:p>
                      <a:endParaRPr lang="en-IE"/>
                    </a:p>
                  </a:txBody>
                  <a:tcPr/>
                </a:tc>
                <a:tc>
                  <a:txBody>
                    <a:bodyPr/>
                    <a:lstStyle/>
                    <a:p>
                      <a:pPr>
                        <a:lnSpc>
                          <a:spcPct val="107000"/>
                        </a:lnSpc>
                        <a:spcBef>
                          <a:spcPts val="600"/>
                        </a:spcBef>
                        <a:spcAft>
                          <a:spcPts val="0"/>
                        </a:spcAft>
                      </a:pPr>
                      <a:r>
                        <a:rPr lang="en-IE" sz="1600" dirty="0">
                          <a:effectLst/>
                        </a:rPr>
                        <a:t>PayPal transfers from stolen account, $3000+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$180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$180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4089582365"/>
                  </a:ext>
                </a:extLst>
              </a:tr>
              <a:tr h="323283">
                <a:tc vMerge="1">
                  <a:txBody>
                    <a:bodyPr/>
                    <a:lstStyle/>
                    <a:p>
                      <a:endParaRPr lang="en-IE"/>
                    </a:p>
                  </a:txBody>
                  <a:tcPr/>
                </a:tc>
                <a:tc>
                  <a:txBody>
                    <a:bodyPr/>
                    <a:lstStyle/>
                    <a:p>
                      <a:pPr>
                        <a:lnSpc>
                          <a:spcPct val="107000"/>
                        </a:lnSpc>
                        <a:spcBef>
                          <a:spcPts val="600"/>
                        </a:spcBef>
                        <a:spcAft>
                          <a:spcPts val="0"/>
                        </a:spcAft>
                      </a:pPr>
                      <a:r>
                        <a:rPr lang="en-IE" sz="1600" dirty="0">
                          <a:effectLst/>
                        </a:rPr>
                        <a:t>Western Union transfer from stolen account &gt; $1000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$45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$10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2706073371"/>
                  </a:ext>
                </a:extLst>
              </a:tr>
              <a:tr h="161642">
                <a:tc rowSpan="4">
                  <a:txBody>
                    <a:bodyPr/>
                    <a:lstStyle/>
                    <a:p>
                      <a:pPr marR="0" algn="l" rtl="0">
                        <a:lnSpc>
                          <a:spcPct val="107000"/>
                        </a:lnSpc>
                        <a:spcBef>
                          <a:spcPts val="1200"/>
                        </a:spcBef>
                        <a:spcAft>
                          <a:spcPts val="0"/>
                        </a:spcAft>
                        <a:buNone/>
                      </a:pPr>
                      <a:r>
                        <a:rPr lang="en-IE" sz="1600" b="0" u="none" strike="noStrike" cap="none" dirty="0">
                          <a:solidFill>
                            <a:schemeClr val="tx1"/>
                          </a:solidFill>
                          <a:effectLst/>
                          <a:sym typeface="Arial"/>
                        </a:rPr>
                        <a:t>Social Media</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a:lnSpc>
                          <a:spcPct val="107000"/>
                        </a:lnSpc>
                        <a:spcBef>
                          <a:spcPts val="600"/>
                        </a:spcBef>
                        <a:spcAft>
                          <a:spcPts val="0"/>
                        </a:spcAft>
                      </a:pPr>
                      <a:r>
                        <a:rPr lang="en-IE" sz="1600" dirty="0">
                          <a:effectLst/>
                        </a:rPr>
                        <a:t>Hacked Facebook account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$65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$25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92702228"/>
                  </a:ext>
                </a:extLst>
              </a:tr>
              <a:tr h="228822">
                <a:tc vMerge="1">
                  <a:txBody>
                    <a:bodyPr/>
                    <a:lstStyle/>
                    <a:p>
                      <a:endParaRPr lang="en-IE"/>
                    </a:p>
                  </a:txBody>
                  <a:tcPr/>
                </a:tc>
                <a:tc>
                  <a:txBody>
                    <a:bodyPr/>
                    <a:lstStyle/>
                    <a:p>
                      <a:pPr>
                        <a:lnSpc>
                          <a:spcPct val="107000"/>
                        </a:lnSpc>
                        <a:spcBef>
                          <a:spcPts val="600"/>
                        </a:spcBef>
                        <a:spcAft>
                          <a:spcPts val="0"/>
                        </a:spcAft>
                      </a:pPr>
                      <a:r>
                        <a:rPr lang="en-IE" sz="1600" dirty="0">
                          <a:effectLst/>
                        </a:rPr>
                        <a:t>Hacked Instagram account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$45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$25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4217083899"/>
                  </a:ext>
                </a:extLst>
              </a:tr>
              <a:tr h="247715">
                <a:tc vMerge="1">
                  <a:txBody>
                    <a:bodyPr/>
                    <a:lstStyle/>
                    <a:p>
                      <a:endParaRPr lang="en-IE"/>
                    </a:p>
                  </a:txBody>
                  <a:tcPr/>
                </a:tc>
                <a:tc>
                  <a:txBody>
                    <a:bodyPr/>
                    <a:lstStyle/>
                    <a:p>
                      <a:pPr>
                        <a:lnSpc>
                          <a:spcPct val="107000"/>
                        </a:lnSpc>
                        <a:spcBef>
                          <a:spcPts val="600"/>
                        </a:spcBef>
                        <a:spcAft>
                          <a:spcPts val="0"/>
                        </a:spcAft>
                      </a:pPr>
                      <a:r>
                        <a:rPr lang="en-IE" sz="1600" dirty="0">
                          <a:effectLst/>
                        </a:rPr>
                        <a:t>Hacked Twitter account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$35</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$20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2754936506"/>
                  </a:ext>
                </a:extLst>
              </a:tr>
              <a:tr h="323283">
                <a:tc vMerge="1">
                  <a:txBody>
                    <a:bodyPr/>
                    <a:lstStyle/>
                    <a:p>
                      <a:endParaRPr lang="en-IE"/>
                    </a:p>
                  </a:txBody>
                  <a:tcPr/>
                </a:tc>
                <a:tc>
                  <a:txBody>
                    <a:bodyPr/>
                    <a:lstStyle/>
                    <a:p>
                      <a:pPr>
                        <a:lnSpc>
                          <a:spcPct val="107000"/>
                        </a:lnSpc>
                        <a:spcBef>
                          <a:spcPts val="600"/>
                        </a:spcBef>
                        <a:spcAft>
                          <a:spcPts val="0"/>
                        </a:spcAft>
                      </a:pPr>
                      <a:r>
                        <a:rPr lang="en-IE" sz="1600" dirty="0">
                          <a:effectLst/>
                        </a:rPr>
                        <a:t>Hacked Gmail account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$80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dirty="0">
                          <a:effectLst/>
                        </a:rPr>
                        <a:t>$60</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extLst>
                  <a:ext uri="{0D108BD9-81ED-4DB2-BD59-A6C34878D82A}">
                    <a16:rowId xmlns:a16="http://schemas.microsoft.com/office/drawing/2014/main" val="2517115177"/>
                  </a:ext>
                </a:extLst>
              </a:tr>
              <a:tr h="323283">
                <a:tc>
                  <a:txBody>
                    <a:bodyPr/>
                    <a:lstStyle/>
                    <a:p>
                      <a:pPr marR="0" algn="l" rtl="0">
                        <a:lnSpc>
                          <a:spcPct val="107000"/>
                        </a:lnSpc>
                        <a:spcBef>
                          <a:spcPts val="1200"/>
                        </a:spcBef>
                        <a:spcAft>
                          <a:spcPts val="0"/>
                        </a:spcAft>
                        <a:buNone/>
                      </a:pPr>
                      <a:r>
                        <a:rPr lang="en-IE" sz="1600" b="0" u="none" strike="noStrike" cap="none" dirty="0">
                          <a:solidFill>
                            <a:schemeClr val="tx1"/>
                          </a:solidFill>
                          <a:effectLst/>
                          <a:sym typeface="Arial"/>
                        </a:rPr>
                        <a:t>Crypto Accounts</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marR="0" algn="l" rtl="0">
                        <a:lnSpc>
                          <a:spcPct val="107000"/>
                        </a:lnSpc>
                        <a:spcBef>
                          <a:spcPts val="600"/>
                        </a:spcBef>
                        <a:spcAft>
                          <a:spcPts val="0"/>
                        </a:spcAft>
                        <a:buNone/>
                      </a:pPr>
                      <a:r>
                        <a:rPr lang="en-IE" sz="1600" b="0" u="none" strike="noStrike" cap="none" dirty="0">
                          <a:solidFill>
                            <a:schemeClr val="tx1"/>
                          </a:solidFill>
                          <a:effectLst/>
                          <a:sym typeface="Arial"/>
                        </a:rPr>
                        <a:t>N26 verified account (Germany)</a:t>
                      </a:r>
                      <a:endParaRPr lang="en-IE" sz="1600" b="0" i="0" u="none" strike="noStrike" cap="none" dirty="0">
                        <a:solidFill>
                          <a:schemeClr val="tx1"/>
                        </a:solidFill>
                        <a:effectLst/>
                        <a:latin typeface="+mn-lt"/>
                        <a:ea typeface="+mn-ea"/>
                        <a:cs typeface="+mn-cs"/>
                        <a:sym typeface="Arial"/>
                      </a:endParaRPr>
                    </a:p>
                  </a:txBody>
                  <a:tcPr marL="61796" marR="61796" marT="0" marB="0"/>
                </a:tc>
                <a:tc>
                  <a:txBody>
                    <a:bodyPr/>
                    <a:lstStyle/>
                    <a:p>
                      <a:pPr>
                        <a:lnSpc>
                          <a:spcPct val="107000"/>
                        </a:lnSpc>
                        <a:spcBef>
                          <a:spcPts val="600"/>
                        </a:spcBef>
                        <a:spcAft>
                          <a:spcPts val="0"/>
                        </a:spcAft>
                      </a:pP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796" marR="61796" marT="0" marB="0"/>
                </a:tc>
                <a:tc>
                  <a:txBody>
                    <a:bodyPr/>
                    <a:lstStyle/>
                    <a:p>
                      <a:pPr>
                        <a:lnSpc>
                          <a:spcPct val="107000"/>
                        </a:lnSpc>
                        <a:spcBef>
                          <a:spcPts val="600"/>
                        </a:spcBef>
                        <a:spcAft>
                          <a:spcPts val="0"/>
                        </a:spcAft>
                      </a:pPr>
                      <a:r>
                        <a:rPr lang="en-IE" sz="1600" b="0" u="none" strike="noStrike" cap="none" dirty="0">
                          <a:solidFill>
                            <a:schemeClr val="tx1"/>
                          </a:solidFill>
                          <a:effectLst/>
                          <a:sym typeface="Arial"/>
                        </a:rPr>
                        <a:t>$2,650</a:t>
                      </a:r>
                      <a:endParaRPr lang="en-IE" sz="1600" b="0" i="0" u="none" strike="noStrike" cap="none" dirty="0">
                        <a:solidFill>
                          <a:schemeClr val="tx1"/>
                        </a:solidFill>
                        <a:effectLst/>
                        <a:latin typeface="+mn-lt"/>
                        <a:ea typeface="+mn-ea"/>
                        <a:cs typeface="+mn-cs"/>
                        <a:sym typeface="Arial"/>
                      </a:endParaRPr>
                    </a:p>
                  </a:txBody>
                  <a:tcPr marL="61796" marR="61796" marT="0" marB="0"/>
                </a:tc>
                <a:extLst>
                  <a:ext uri="{0D108BD9-81ED-4DB2-BD59-A6C34878D82A}">
                    <a16:rowId xmlns:a16="http://schemas.microsoft.com/office/drawing/2014/main" val="3352655584"/>
                  </a:ext>
                </a:extLst>
              </a:tr>
            </a:tbl>
          </a:graphicData>
        </a:graphic>
      </p:graphicFrame>
      <p:sp>
        <p:nvSpPr>
          <p:cNvPr id="7" name="Text Placeholder 2"/>
          <p:cNvSpPr txBox="1">
            <a:spLocks/>
          </p:cNvSpPr>
          <p:nvPr/>
        </p:nvSpPr>
        <p:spPr>
          <a:xfrm>
            <a:off x="914400" y="6591300"/>
            <a:ext cx="8229600" cy="266700"/>
          </a:xfrm>
          <a:prstGeom prst="rect">
            <a:avLst/>
          </a:prstGeom>
          <a:noFill/>
          <a:ln>
            <a:noFill/>
          </a:ln>
        </p:spPr>
        <p:txBody>
          <a:bodyPr wrap="square" lIns="0" tIns="0" rIns="0" bIns="0" anchor="t" anchorCtr="0">
            <a:noAutofit/>
          </a:bodyPr>
          <a:lstStyle>
            <a:defPPr marR="0" lvl="0" algn="l" rtl="0">
              <a:lnSpc>
                <a:spcPct val="100000"/>
              </a:lnSpc>
              <a:spcBef>
                <a:spcPts val="0"/>
              </a:spcBef>
              <a:spcAft>
                <a:spcPts val="0"/>
              </a:spcAft>
            </a:defPPr>
            <a:lvl1pPr marL="255600" marR="0" lvl="0" indent="-255600" algn="l" rtl="0">
              <a:lnSpc>
                <a:spcPct val="100000"/>
              </a:lnSpc>
              <a:spcBef>
                <a:spcPts val="1500"/>
              </a:spcBef>
              <a:spcAft>
                <a:spcPts val="0"/>
              </a:spcAft>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lnSpc>
                <a:spcPct val="100000"/>
              </a:lnSpc>
              <a:spcBef>
                <a:spcPts val="600"/>
              </a:spcBef>
              <a:spcAft>
                <a:spcPts val="0"/>
              </a:spcAft>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lgn="r">
              <a:spcBef>
                <a:spcPts val="0"/>
              </a:spcBef>
              <a:spcAft>
                <a:spcPct val="0"/>
              </a:spcAft>
              <a:buSzPts val="2400"/>
              <a:buFont typeface="Arial" panose="020B0604020202020204" pitchFamily="34" charset="0"/>
              <a:buNone/>
              <a:tabLst/>
            </a:pPr>
            <a:r>
              <a:rPr lang="en-IE" sz="1100" dirty="0"/>
              <a:t>Table: The Conversation, CC-BY-ND Source: </a:t>
            </a:r>
            <a:r>
              <a:rPr lang="en-IE" sz="1100" dirty="0">
                <a:hlinkClick r:id="rId2"/>
              </a:rPr>
              <a:t>PrivacyAffairs.com</a:t>
            </a:r>
            <a:r>
              <a:rPr lang="en-IE" sz="1100" dirty="0"/>
              <a:t> </a:t>
            </a:r>
            <a:endParaRPr lang="en-US" sz="1100" kern="1200" dirty="0">
              <a:solidFill>
                <a:srgbClr val="000000"/>
              </a:solidFill>
              <a:latin typeface="Arial (Body)"/>
              <a:ea typeface="+mn-ea"/>
              <a:cs typeface="+mn-cs"/>
            </a:endParaRPr>
          </a:p>
        </p:txBody>
      </p:sp>
    </p:spTree>
    <p:extLst>
      <p:ext uri="{BB962C8B-B14F-4D97-AF65-F5344CB8AC3E}">
        <p14:creationId xmlns:p14="http://schemas.microsoft.com/office/powerpoint/2010/main" val="3892712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N" dirty="0">
                <a:solidFill>
                  <a:schemeClr val="accent3"/>
                </a:solidFill>
                <a:latin typeface="Arial" panose="020B0604020202020204" pitchFamily="34" charset="0"/>
                <a:cs typeface="Arial" panose="020B0604020202020204" pitchFamily="34" charset="0"/>
              </a:rPr>
              <a:t>What Is Good </a:t>
            </a:r>
            <a:r>
              <a:rPr lang="pt-BR" dirty="0">
                <a:solidFill>
                  <a:schemeClr val="accent3"/>
                </a:solidFill>
                <a:latin typeface="Arial" panose="020B0604020202020204" pitchFamily="34" charset="0"/>
                <a:cs typeface="Arial" panose="020B0604020202020204" pitchFamily="34" charset="0"/>
              </a:rPr>
              <a:t>E-commerce </a:t>
            </a:r>
            <a:r>
              <a:rPr lang="en-IN" dirty="0">
                <a:solidFill>
                  <a:schemeClr val="accent3"/>
                </a:solidFill>
                <a:latin typeface="Arial" panose="020B0604020202020204" pitchFamily="34" charset="0"/>
                <a:cs typeface="Arial" panose="020B0604020202020204" pitchFamily="34" charset="0"/>
              </a:rPr>
              <a:t>Security?</a:t>
            </a:r>
          </a:p>
        </p:txBody>
      </p:sp>
      <p:sp>
        <p:nvSpPr>
          <p:cNvPr id="3" name="Content Placeholder 2"/>
          <p:cNvSpPr>
            <a:spLocks noGrp="1"/>
          </p:cNvSpPr>
          <p:nvPr>
            <p:ph sz="quarter" idx="13"/>
          </p:nvPr>
        </p:nvSpPr>
        <p:spPr>
          <a:xfrm>
            <a:off x="201613" y="1104901"/>
            <a:ext cx="8713787" cy="5537200"/>
          </a:xfrm>
        </p:spPr>
        <p:txBody>
          <a:bodyPr/>
          <a:lstStyle/>
          <a:p>
            <a:pPr lvl="0">
              <a:buClr>
                <a:schemeClr val="accent3"/>
              </a:buClr>
            </a:pPr>
            <a:r>
              <a:rPr lang="en-US" b="1" dirty="0">
                <a:latin typeface="Arial" panose="020B0604020202020204" pitchFamily="34" charset="0"/>
                <a:cs typeface="Arial" panose="020B0604020202020204" pitchFamily="34" charset="0"/>
              </a:rPr>
              <a:t>To achieve highest degree of security</a:t>
            </a:r>
          </a:p>
          <a:p>
            <a:pPr marL="915750" lvl="1" indent="-457200">
              <a:buClr>
                <a:schemeClr val="accent3"/>
              </a:buClr>
              <a:buFont typeface="+mj-lt"/>
              <a:buAutoNum type="arabicPeriod"/>
            </a:pPr>
            <a:r>
              <a:rPr lang="en-US" dirty="0">
                <a:latin typeface="Arial" panose="020B0604020202020204" pitchFamily="34" charset="0"/>
                <a:cs typeface="Arial" panose="020B0604020202020204" pitchFamily="34" charset="0"/>
              </a:rPr>
              <a:t>New technologies</a:t>
            </a:r>
          </a:p>
          <a:p>
            <a:pPr marL="915750" lvl="1" indent="-457200">
              <a:buClr>
                <a:schemeClr val="accent3"/>
              </a:buClr>
              <a:buFont typeface="+mj-lt"/>
              <a:buAutoNum type="arabicPeriod"/>
            </a:pPr>
            <a:r>
              <a:rPr lang="en-US" dirty="0">
                <a:latin typeface="Arial" panose="020B0604020202020204" pitchFamily="34" charset="0"/>
                <a:cs typeface="Arial" panose="020B0604020202020204" pitchFamily="34" charset="0"/>
              </a:rPr>
              <a:t>Organizational policies and procedures</a:t>
            </a:r>
          </a:p>
          <a:p>
            <a:pPr marL="915750" lvl="1" indent="-457200">
              <a:buClr>
                <a:schemeClr val="accent3"/>
              </a:buClr>
              <a:buFont typeface="+mj-lt"/>
              <a:buAutoNum type="arabicPeriod"/>
            </a:pPr>
            <a:r>
              <a:rPr lang="en-US" dirty="0">
                <a:latin typeface="Arial" panose="020B0604020202020204" pitchFamily="34" charset="0"/>
                <a:cs typeface="Arial" panose="020B0604020202020204" pitchFamily="34" charset="0"/>
              </a:rPr>
              <a:t>Industry standards and government laws</a:t>
            </a:r>
          </a:p>
        </p:txBody>
      </p:sp>
      <p:pic>
        <p:nvPicPr>
          <p:cNvPr id="4" name="Content Placeholder 6" descr="An illustration depicts the e commerce security environment as being comprised of data, surrounded by technology solutions, organizational policies and procedures, and laws and industry standards.">
            <a:extLst>
              <a:ext uri="{FF2B5EF4-FFF2-40B4-BE49-F238E27FC236}">
                <a16:creationId xmlns:a16="http://schemas.microsoft.com/office/drawing/2014/main" id="{C78F1656-10A5-2045-2A42-D337B44E58A4}"/>
              </a:ext>
            </a:extLst>
          </p:cNvPr>
          <p:cNvPicPr>
            <a:picLocks noChangeAspect="1"/>
          </p:cNvPicPr>
          <p:nvPr/>
        </p:nvPicPr>
        <p:blipFill rotWithShape="1">
          <a:blip r:embed="rId2"/>
          <a:srcRect b="5124"/>
          <a:stretch/>
        </p:blipFill>
        <p:spPr>
          <a:xfrm>
            <a:off x="311571" y="3146623"/>
            <a:ext cx="4260429" cy="3289300"/>
          </a:xfrm>
          <a:prstGeom prst="rect">
            <a:avLst/>
          </a:prstGeom>
          <a:noFill/>
          <a:ln>
            <a:noFill/>
          </a:ln>
        </p:spPr>
      </p:pic>
      <p:sp>
        <p:nvSpPr>
          <p:cNvPr id="5" name="Content Placeholder 2">
            <a:extLst>
              <a:ext uri="{FF2B5EF4-FFF2-40B4-BE49-F238E27FC236}">
                <a16:creationId xmlns:a16="http://schemas.microsoft.com/office/drawing/2014/main" id="{AFDCE90E-8E6A-7ADA-E746-5CC9AD00B94B}"/>
              </a:ext>
            </a:extLst>
          </p:cNvPr>
          <p:cNvSpPr txBox="1">
            <a:spLocks/>
          </p:cNvSpPr>
          <p:nvPr/>
        </p:nvSpPr>
        <p:spPr>
          <a:xfrm>
            <a:off x="4966866" y="3797299"/>
            <a:ext cx="4007693" cy="2946401"/>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spcAft>
                <a:spcPct val="0"/>
              </a:spcAft>
              <a:buSzPts val="2400"/>
              <a:buNone/>
              <a:defRPr/>
            </a:pPr>
            <a:r>
              <a:rPr lang="en-US" b="1" kern="1200" dirty="0">
                <a:solidFill>
                  <a:srgbClr val="000000"/>
                </a:solidFill>
                <a:latin typeface="Arial" panose="020B0604020202020204" pitchFamily="34" charset="0"/>
              </a:rPr>
              <a:t>Other factors</a:t>
            </a:r>
          </a:p>
          <a:p>
            <a:pPr marL="284163" lvl="1" indent="-284163">
              <a:spcAft>
                <a:spcPct val="0"/>
              </a:spcAft>
              <a:buClr>
                <a:schemeClr val="accent3"/>
              </a:buClr>
              <a:buSzPts val="2400"/>
              <a:defRPr/>
            </a:pPr>
            <a:r>
              <a:rPr lang="en-US" sz="1800" kern="1200" dirty="0">
                <a:solidFill>
                  <a:srgbClr val="000000"/>
                </a:solidFill>
                <a:latin typeface="Arial" panose="020B0604020202020204" pitchFamily="34" charset="0"/>
                <a:ea typeface="ＭＳ Ｐゴシック" charset="0"/>
              </a:rPr>
              <a:t>Time value of money</a:t>
            </a:r>
          </a:p>
          <a:p>
            <a:pPr marL="284163" lvl="1" indent="-284163">
              <a:spcAft>
                <a:spcPct val="0"/>
              </a:spcAft>
              <a:buClr>
                <a:schemeClr val="accent3"/>
              </a:buClr>
              <a:buSzPts val="2400"/>
              <a:defRPr/>
            </a:pPr>
            <a:r>
              <a:rPr lang="en-US" sz="1800" kern="1200" dirty="0">
                <a:solidFill>
                  <a:srgbClr val="000000"/>
                </a:solidFill>
                <a:latin typeface="Arial" panose="020B0604020202020204" pitchFamily="34" charset="0"/>
                <a:ea typeface="ＭＳ Ｐゴシック" charset="0"/>
              </a:rPr>
              <a:t>Cost of security </a:t>
            </a:r>
            <a:r>
              <a:rPr lang="en-US" sz="1800" kern="1200" dirty="0">
                <a:solidFill>
                  <a:schemeClr val="tx1"/>
                </a:solidFill>
                <a:latin typeface="Arial" panose="020B0604020202020204" pitchFamily="34" charset="0"/>
                <a:ea typeface="ＭＳ Ｐゴシック" charset="0"/>
              </a:rPr>
              <a:t>versus</a:t>
            </a:r>
            <a:r>
              <a:rPr lang="en-US" sz="1800" kern="1200" dirty="0">
                <a:solidFill>
                  <a:srgbClr val="000000"/>
                </a:solidFill>
                <a:latin typeface="Arial" panose="020B0604020202020204" pitchFamily="34" charset="0"/>
                <a:ea typeface="ＭＳ Ｐゴシック" charset="0"/>
              </a:rPr>
              <a:t> potential loss</a:t>
            </a:r>
          </a:p>
          <a:p>
            <a:pPr marL="284163" lvl="1" indent="-284163">
              <a:spcAft>
                <a:spcPct val="0"/>
              </a:spcAft>
              <a:buClr>
                <a:schemeClr val="accent3"/>
              </a:buClr>
              <a:buSzPts val="2400"/>
              <a:defRPr/>
            </a:pPr>
            <a:r>
              <a:rPr lang="en-US" sz="1800" kern="1200" dirty="0">
                <a:solidFill>
                  <a:srgbClr val="000000"/>
                </a:solidFill>
                <a:latin typeface="Arial" panose="020B0604020202020204" pitchFamily="34" charset="0"/>
                <a:ea typeface="ＭＳ Ｐゴシック" charset="0"/>
              </a:rPr>
              <a:t>Security often breaks at weakest link</a:t>
            </a:r>
          </a:p>
        </p:txBody>
      </p:sp>
      <p:sp>
        <p:nvSpPr>
          <p:cNvPr id="7" name="TextBox 6">
            <a:extLst>
              <a:ext uri="{FF2B5EF4-FFF2-40B4-BE49-F238E27FC236}">
                <a16:creationId xmlns:a16="http://schemas.microsoft.com/office/drawing/2014/main" id="{D2F5D4C0-12C7-DB0D-64AE-24A9D8D6D518}"/>
              </a:ext>
            </a:extLst>
          </p:cNvPr>
          <p:cNvSpPr txBox="1"/>
          <p:nvPr/>
        </p:nvSpPr>
        <p:spPr>
          <a:xfrm>
            <a:off x="142454" y="6435923"/>
            <a:ext cx="4572000" cy="307777"/>
          </a:xfrm>
          <a:prstGeom prst="rect">
            <a:avLst/>
          </a:prstGeom>
          <a:noFill/>
        </p:spPr>
        <p:txBody>
          <a:bodyPr wrap="square">
            <a:spAutoFit/>
          </a:bodyPr>
          <a:lstStyle/>
          <a:p>
            <a:r>
              <a:rPr lang="en-US" sz="1400" kern="1200" dirty="0">
                <a:cs typeface="Times New Roman" panose="02020603050405020304" pitchFamily="18" charset="0"/>
              </a:rPr>
              <a:t>Figure 5.1 The </a:t>
            </a:r>
            <a:r>
              <a:rPr lang="pt-BR" sz="1400" kern="1200" dirty="0">
                <a:cs typeface="Times New Roman" panose="02020603050405020304" pitchFamily="18" charset="0"/>
              </a:rPr>
              <a:t>E-commerce </a:t>
            </a:r>
            <a:r>
              <a:rPr lang="en-US" sz="1400" kern="1200" dirty="0">
                <a:cs typeface="Times New Roman" panose="02020603050405020304" pitchFamily="18" charset="0"/>
              </a:rPr>
              <a:t>Security Environment</a:t>
            </a:r>
            <a:endParaRPr lang="en-IE" dirty="0"/>
          </a:p>
        </p:txBody>
      </p:sp>
    </p:spTree>
    <p:extLst>
      <p:ext uri="{BB962C8B-B14F-4D97-AF65-F5344CB8AC3E}">
        <p14:creationId xmlns:p14="http://schemas.microsoft.com/office/powerpoint/2010/main" val="235311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13" y="38100"/>
            <a:ext cx="8713787" cy="1096963"/>
          </a:xfrm>
        </p:spPr>
        <p:txBody>
          <a:bodyPr/>
          <a:lstStyle/>
          <a:p>
            <a:r>
              <a:rPr lang="en-IN" sz="2800" dirty="0">
                <a:solidFill>
                  <a:schemeClr val="accent3"/>
                </a:solidFill>
              </a:rPr>
              <a:t>Customer and Merchant Perspectives on the Different Dimensions of </a:t>
            </a:r>
            <a:r>
              <a:rPr lang="pt-BR" sz="2800" dirty="0">
                <a:solidFill>
                  <a:schemeClr val="accent3"/>
                </a:solidFill>
              </a:rPr>
              <a:t>E-commerce </a:t>
            </a:r>
            <a:r>
              <a:rPr lang="en-IN" sz="2800" dirty="0">
                <a:solidFill>
                  <a:schemeClr val="accent3"/>
                </a:solidFill>
              </a:rPr>
              <a:t>Security</a:t>
            </a: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591388710"/>
              </p:ext>
            </p:extLst>
          </p:nvPr>
        </p:nvGraphicFramePr>
        <p:xfrm>
          <a:off x="35325" y="1135063"/>
          <a:ext cx="9073351" cy="5402900"/>
        </p:xfrm>
        <a:graphic>
          <a:graphicData uri="http://schemas.openxmlformats.org/drawingml/2006/table">
            <a:tbl>
              <a:tblPr firstRow="1" bandRow="1">
                <a:tableStyleId>{2D5ABB26-0587-4C30-8999-92F81FD0307C}</a:tableStyleId>
              </a:tblPr>
              <a:tblGrid>
                <a:gridCol w="1740218">
                  <a:extLst>
                    <a:ext uri="{9D8B030D-6E8A-4147-A177-3AD203B41FA5}">
                      <a16:colId xmlns:a16="http://schemas.microsoft.com/office/drawing/2014/main" val="4071246219"/>
                    </a:ext>
                  </a:extLst>
                </a:gridCol>
                <a:gridCol w="3613044">
                  <a:extLst>
                    <a:ext uri="{9D8B030D-6E8A-4147-A177-3AD203B41FA5}">
                      <a16:colId xmlns:a16="http://schemas.microsoft.com/office/drawing/2014/main" val="646995225"/>
                    </a:ext>
                  </a:extLst>
                </a:gridCol>
                <a:gridCol w="3720089">
                  <a:extLst>
                    <a:ext uri="{9D8B030D-6E8A-4147-A177-3AD203B41FA5}">
                      <a16:colId xmlns:a16="http://schemas.microsoft.com/office/drawing/2014/main" val="1630593582"/>
                    </a:ext>
                  </a:extLst>
                </a:gridCol>
              </a:tblGrid>
              <a:tr h="434528">
                <a:tc>
                  <a:txBody>
                    <a:bodyPr/>
                    <a:lstStyle/>
                    <a:p>
                      <a:r>
                        <a:rPr lang="en-US" sz="2000" b="1" dirty="0">
                          <a:solidFill>
                            <a:schemeClr val="bg1"/>
                          </a:solidFill>
                        </a:rPr>
                        <a:t>Dimension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2000" b="1" dirty="0">
                          <a:solidFill>
                            <a:schemeClr val="bg1"/>
                          </a:solidFill>
                        </a:rPr>
                        <a:t>Customer’s</a:t>
                      </a:r>
                      <a:r>
                        <a:rPr lang="en-US" sz="2000" b="1" baseline="0" dirty="0">
                          <a:solidFill>
                            <a:schemeClr val="bg1"/>
                          </a:solidFill>
                        </a:rPr>
                        <a:t> Perspective</a:t>
                      </a:r>
                      <a:endParaRPr lang="en-US" sz="20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2000" b="1" dirty="0">
                          <a:solidFill>
                            <a:schemeClr val="bg1"/>
                          </a:solidFill>
                        </a:rPr>
                        <a:t>Merchant’s Perspective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387516734"/>
                  </a:ext>
                </a:extLst>
              </a:tr>
              <a:tr h="857152">
                <a:tc>
                  <a:txBody>
                    <a:bodyPr/>
                    <a:lstStyle/>
                    <a:p>
                      <a:r>
                        <a:rPr lang="en-US" sz="1600" b="1" dirty="0">
                          <a:solidFill>
                            <a:schemeClr val="accent3"/>
                          </a:solidFill>
                        </a:rPr>
                        <a:t>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Has information I transmitted or</a:t>
                      </a:r>
                    </a:p>
                    <a:p>
                      <a:r>
                        <a:rPr lang="en-US" sz="1600" b="0" i="0" u="none" strike="noStrike" kern="1200" baseline="0" dirty="0">
                          <a:solidFill>
                            <a:schemeClr val="tx1"/>
                          </a:solidFill>
                          <a:latin typeface="+mn-lt"/>
                          <a:ea typeface="+mn-ea"/>
                          <a:cs typeface="+mn-cs"/>
                        </a:rPr>
                        <a:t>received been altered?</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Has data on the site been altered without authorization? Is data being received from customers valid?</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042458"/>
                  </a:ext>
                </a:extLst>
              </a:tr>
              <a:tr h="607149">
                <a:tc>
                  <a:txBody>
                    <a:bodyPr/>
                    <a:lstStyle/>
                    <a:p>
                      <a:r>
                        <a:rPr lang="en-US" sz="1600" b="1" i="0" u="none" strike="noStrike" kern="1200" baseline="0" dirty="0">
                          <a:solidFill>
                            <a:schemeClr val="accent3"/>
                          </a:solidFill>
                          <a:latin typeface="+mn-lt"/>
                          <a:ea typeface="+mn-ea"/>
                          <a:cs typeface="+mn-cs"/>
                        </a:rPr>
                        <a:t>Nonrepudiation</a:t>
                      </a:r>
                      <a:endParaRPr 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Can a party to an action with me later deny taking the action?</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Can a customer deny ordering products?</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5234556"/>
                  </a:ext>
                </a:extLst>
              </a:tr>
              <a:tr h="857152">
                <a:tc>
                  <a:txBody>
                    <a:bodyPr/>
                    <a:lstStyle/>
                    <a:p>
                      <a:r>
                        <a:rPr lang="en-US" sz="1600" b="1" i="0" u="none" strike="noStrike" kern="1200" baseline="0" dirty="0">
                          <a:solidFill>
                            <a:schemeClr val="accent3"/>
                          </a:solidFill>
                          <a:latin typeface="+mn-lt"/>
                          <a:ea typeface="+mn-ea"/>
                          <a:cs typeface="+mn-cs"/>
                        </a:rPr>
                        <a:t>Authenticity</a:t>
                      </a:r>
                      <a:endParaRPr 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Who am I dealing with? How can I be assured that the person or entity is who they claim to be?</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What is the real identity of the customer?</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7721089"/>
                  </a:ext>
                </a:extLst>
              </a:tr>
              <a:tr h="857152">
                <a:tc>
                  <a:txBody>
                    <a:bodyPr/>
                    <a:lstStyle/>
                    <a:p>
                      <a:r>
                        <a:rPr lang="en-US" sz="1600" b="1" i="0" u="none" strike="noStrike" kern="1200" baseline="0" dirty="0">
                          <a:solidFill>
                            <a:schemeClr val="accent3"/>
                          </a:solidFill>
                          <a:latin typeface="+mn-lt"/>
                          <a:ea typeface="+mn-ea"/>
                          <a:cs typeface="+mn-cs"/>
                        </a:rPr>
                        <a:t>Confidentiality</a:t>
                      </a:r>
                      <a:endParaRPr 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Can someone other than the intended recipient read my messages?</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Are messages or confidential data accessible to anyone other than those authorized to view them?</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7194981"/>
                  </a:ext>
                </a:extLst>
              </a:tr>
              <a:tr h="1355239">
                <a:tc>
                  <a:txBody>
                    <a:bodyPr/>
                    <a:lstStyle/>
                    <a:p>
                      <a:r>
                        <a:rPr lang="en-US" sz="1600" b="1" i="0" u="none" strike="noStrike" kern="1200" baseline="0" dirty="0">
                          <a:solidFill>
                            <a:schemeClr val="accent3"/>
                          </a:solidFill>
                          <a:latin typeface="+mn-lt"/>
                          <a:ea typeface="+mn-ea"/>
                          <a:cs typeface="+mn-cs"/>
                        </a:rPr>
                        <a:t>Privacy</a:t>
                      </a:r>
                      <a:endParaRPr 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Can I control the use of information about myself transmitted to an</a:t>
                      </a:r>
                    </a:p>
                    <a:p>
                      <a:r>
                        <a:rPr lang="en-US" sz="1600" b="0" i="0" u="none" strike="noStrike" kern="1200" baseline="0" dirty="0">
                          <a:solidFill>
                            <a:schemeClr val="tx1"/>
                          </a:solidFill>
                          <a:latin typeface="+mn-lt"/>
                          <a:ea typeface="+mn-ea"/>
                          <a:cs typeface="+mn-cs"/>
                        </a:rPr>
                        <a:t>e-commerce merchant?</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What use, if any, can be made of personal data collected as part of an e-commerce transaction? Is the personal information of customers being used in an unauthorized manner?</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3471775"/>
                  </a:ext>
                </a:extLst>
              </a:tr>
              <a:tr h="434528">
                <a:tc>
                  <a:txBody>
                    <a:bodyPr/>
                    <a:lstStyle/>
                    <a:p>
                      <a:r>
                        <a:rPr lang="en-US" sz="1600" b="1" i="0" u="none" strike="noStrike" kern="1200" baseline="0" dirty="0">
                          <a:solidFill>
                            <a:schemeClr val="accent3"/>
                          </a:solidFill>
                          <a:latin typeface="+mn-lt"/>
                          <a:ea typeface="+mn-ea"/>
                          <a:cs typeface="+mn-cs"/>
                        </a:rPr>
                        <a:t>Availability</a:t>
                      </a:r>
                      <a:endParaRPr 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Can I get access to the site?</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u="none" strike="noStrike" kern="1200" baseline="0" dirty="0">
                          <a:solidFill>
                            <a:schemeClr val="tx1"/>
                          </a:solidFill>
                          <a:latin typeface="+mn-lt"/>
                          <a:ea typeface="+mn-ea"/>
                          <a:cs typeface="+mn-cs"/>
                        </a:rPr>
                        <a:t>Is the site operational?</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256245"/>
                  </a:ext>
                </a:extLst>
              </a:tr>
            </a:tbl>
          </a:graphicData>
        </a:graphic>
      </p:graphicFrame>
      <p:sp>
        <p:nvSpPr>
          <p:cNvPr id="5" name="TextBox 4">
            <a:extLst>
              <a:ext uri="{FF2B5EF4-FFF2-40B4-BE49-F238E27FC236}">
                <a16:creationId xmlns:a16="http://schemas.microsoft.com/office/drawing/2014/main" id="{0E69BA5E-A775-7167-0996-BB0E953F6130}"/>
              </a:ext>
            </a:extLst>
          </p:cNvPr>
          <p:cNvSpPr txBox="1"/>
          <p:nvPr/>
        </p:nvSpPr>
        <p:spPr>
          <a:xfrm>
            <a:off x="-13189" y="6550223"/>
            <a:ext cx="4572000" cy="307777"/>
          </a:xfrm>
          <a:prstGeom prst="rect">
            <a:avLst/>
          </a:prstGeom>
          <a:noFill/>
        </p:spPr>
        <p:txBody>
          <a:bodyPr wrap="square">
            <a:spAutoFit/>
          </a:bodyPr>
          <a:lstStyle/>
          <a:p>
            <a:r>
              <a:rPr lang="en-IN" sz="1400" kern="1200" dirty="0">
                <a:latin typeface="Arial" panose="020B0604020202020204" pitchFamily="34" charset="0"/>
                <a:cs typeface="Arial" panose="020B0604020202020204" pitchFamily="34" charset="0"/>
              </a:rPr>
              <a:t>Table 5.3 </a:t>
            </a:r>
            <a:endParaRPr lang="en-IE" dirty="0"/>
          </a:p>
        </p:txBody>
      </p:sp>
    </p:spTree>
    <p:extLst>
      <p:ext uri="{BB962C8B-B14F-4D97-AF65-F5344CB8AC3E}">
        <p14:creationId xmlns:p14="http://schemas.microsoft.com/office/powerpoint/2010/main" val="267000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solidFill>
                  <a:schemeClr val="accent3"/>
                </a:solidFill>
              </a:rPr>
              <a:t>The Tension Between Security and Other Values</a:t>
            </a:r>
            <a:endParaRPr lang="en-IN" dirty="0">
              <a:solidFill>
                <a:schemeClr val="accent3"/>
              </a:solidFill>
            </a:endParaRPr>
          </a:p>
        </p:txBody>
      </p:sp>
      <p:sp>
        <p:nvSpPr>
          <p:cNvPr id="3" name="Content Placeholder 2"/>
          <p:cNvSpPr>
            <a:spLocks noGrp="1"/>
          </p:cNvSpPr>
          <p:nvPr>
            <p:ph sz="quarter" idx="13"/>
          </p:nvPr>
        </p:nvSpPr>
        <p:spPr>
          <a:xfrm>
            <a:off x="201613" y="1435100"/>
            <a:ext cx="8713787" cy="5207000"/>
          </a:xfrm>
        </p:spPr>
        <p:txBody>
          <a:bodyPr/>
          <a:lstStyle/>
          <a:p>
            <a:pPr lvl="0">
              <a:buClr>
                <a:schemeClr val="accent3"/>
              </a:buClr>
            </a:pPr>
            <a:r>
              <a:rPr lang="en-US" b="1" noProof="0" dirty="0"/>
              <a:t>Security is not an unmitigated good.</a:t>
            </a:r>
          </a:p>
          <a:p>
            <a:pPr lvl="0">
              <a:buClr>
                <a:schemeClr val="accent3"/>
              </a:buClr>
            </a:pPr>
            <a:endParaRPr lang="en-US" sz="1800" b="1" noProof="0" dirty="0"/>
          </a:p>
          <a:p>
            <a:pPr lvl="0">
              <a:buClr>
                <a:schemeClr val="accent3"/>
              </a:buClr>
            </a:pPr>
            <a:r>
              <a:rPr lang="en-US" b="1" noProof="0" dirty="0"/>
              <a:t>Tensions between security and ease of use</a:t>
            </a:r>
          </a:p>
          <a:p>
            <a:pPr lvl="1">
              <a:buClr>
                <a:schemeClr val="accent3"/>
              </a:buClr>
            </a:pPr>
            <a:r>
              <a:rPr lang="en-US" noProof="0" dirty="0"/>
              <a:t>The more security measures added, the more difficult a site is to use, and the slower it becomes</a:t>
            </a:r>
          </a:p>
          <a:p>
            <a:pPr lvl="1">
              <a:buClr>
                <a:schemeClr val="accent3"/>
              </a:buClr>
            </a:pPr>
            <a:r>
              <a:rPr lang="en-US" dirty="0"/>
              <a:t>Too much security can harm profitability; not enough can put a business out of business</a:t>
            </a:r>
            <a:endParaRPr lang="en-US" noProof="0" dirty="0"/>
          </a:p>
          <a:p>
            <a:pPr>
              <a:buClr>
                <a:schemeClr val="accent3"/>
              </a:buClr>
            </a:pPr>
            <a:endParaRPr lang="en-US" sz="1800" b="1" dirty="0"/>
          </a:p>
          <a:p>
            <a:pPr lvl="0">
              <a:buClr>
                <a:schemeClr val="accent3"/>
              </a:buClr>
            </a:pPr>
            <a:r>
              <a:rPr lang="en-US" b="1" dirty="0"/>
              <a:t>Possible solution: </a:t>
            </a:r>
            <a:r>
              <a:rPr lang="en-US" b="1" noProof="0" dirty="0"/>
              <a:t>adaptive approach </a:t>
            </a:r>
            <a:r>
              <a:rPr lang="en-US" b="1" dirty="0"/>
              <a:t>to </a:t>
            </a:r>
            <a:r>
              <a:rPr lang="en-US" b="1" noProof="0" dirty="0"/>
              <a:t>security</a:t>
            </a:r>
          </a:p>
          <a:p>
            <a:pPr lvl="1">
              <a:buClr>
                <a:schemeClr val="accent3"/>
              </a:buClr>
            </a:pPr>
            <a:r>
              <a:rPr lang="en-US" dirty="0"/>
              <a:t>Segment users by risk profile</a:t>
            </a:r>
          </a:p>
          <a:p>
            <a:pPr lvl="1">
              <a:buClr>
                <a:schemeClr val="accent3"/>
              </a:buClr>
            </a:pPr>
            <a:r>
              <a:rPr lang="en-US" noProof="0" dirty="0"/>
              <a:t>Adjust security settings to users’ preferences</a:t>
            </a:r>
          </a:p>
        </p:txBody>
      </p:sp>
    </p:spTree>
    <p:extLst>
      <p:ext uri="{BB962C8B-B14F-4D97-AF65-F5344CB8AC3E}">
        <p14:creationId xmlns:p14="http://schemas.microsoft.com/office/powerpoint/2010/main" val="2952247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0E8C23-1371-4A63-B1BF-A7F700DF3077}"/>
              </a:ext>
            </a:extLst>
          </p:cNvPr>
          <p:cNvSpPr>
            <a:spLocks noGrp="1"/>
          </p:cNvSpPr>
          <p:nvPr>
            <p:ph type="body" idx="1"/>
          </p:nvPr>
        </p:nvSpPr>
        <p:spPr>
          <a:xfrm>
            <a:off x="0" y="0"/>
            <a:ext cx="9144000" cy="3960688"/>
          </a:xfrm>
          <a:solidFill>
            <a:schemeClr val="accent2"/>
          </a:solidFill>
        </p:spPr>
        <p:txBody>
          <a:bodyPr/>
          <a:lstStyle/>
          <a:p>
            <a:r>
              <a:rPr lang="en-IE" dirty="0">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DFF0F5EC-86B4-6FBD-F74A-E216B7B5A8CC}"/>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Most Common Security Threats</a:t>
            </a:r>
            <a:endParaRPr lang="en-IE"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1993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N" dirty="0"/>
              <a:t>Security Threats in the </a:t>
            </a:r>
            <a:r>
              <a:rPr lang="pt-BR" dirty="0"/>
              <a:t>E-commerce </a:t>
            </a:r>
            <a:r>
              <a:rPr lang="en-IN" dirty="0"/>
              <a:t>Environment</a:t>
            </a:r>
          </a:p>
        </p:txBody>
      </p:sp>
      <p:pic>
        <p:nvPicPr>
          <p:cNvPr id="7" name="Picture 6">
            <a:extLst>
              <a:ext uri="{FF2B5EF4-FFF2-40B4-BE49-F238E27FC236}">
                <a16:creationId xmlns:a16="http://schemas.microsoft.com/office/drawing/2014/main" id="{D82F68AB-0120-0C31-2F34-F81F84F85F94}"/>
              </a:ext>
            </a:extLst>
          </p:cNvPr>
          <p:cNvPicPr>
            <a:picLocks noChangeAspect="1"/>
          </p:cNvPicPr>
          <p:nvPr/>
        </p:nvPicPr>
        <p:blipFill rotWithShape="1">
          <a:blip r:embed="rId2"/>
          <a:srcRect t="23157"/>
          <a:stretch/>
        </p:blipFill>
        <p:spPr>
          <a:xfrm>
            <a:off x="501163" y="2374900"/>
            <a:ext cx="8141674" cy="3860800"/>
          </a:xfrm>
          <a:prstGeom prst="rect">
            <a:avLst/>
          </a:prstGeom>
        </p:spPr>
      </p:pic>
      <p:sp>
        <p:nvSpPr>
          <p:cNvPr id="8" name="Content Placeholder 2">
            <a:extLst>
              <a:ext uri="{FF2B5EF4-FFF2-40B4-BE49-F238E27FC236}">
                <a16:creationId xmlns:a16="http://schemas.microsoft.com/office/drawing/2014/main" id="{A713042F-3A28-46E7-1DAB-8FA11B4BB9B6}"/>
              </a:ext>
            </a:extLst>
          </p:cNvPr>
          <p:cNvSpPr txBox="1">
            <a:spLocks/>
          </p:cNvSpPr>
          <p:nvPr/>
        </p:nvSpPr>
        <p:spPr>
          <a:xfrm>
            <a:off x="806450" y="1312864"/>
            <a:ext cx="7531100" cy="1844674"/>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lgn="ctr">
              <a:spcBef>
                <a:spcPts val="0"/>
              </a:spcBef>
            </a:pPr>
            <a:endParaRPr lang="en-US" dirty="0"/>
          </a:p>
          <a:p>
            <a:pPr marL="432" indent="0" algn="ctr">
              <a:spcBef>
                <a:spcPts val="0"/>
              </a:spcBef>
              <a:buFont typeface="Arial"/>
              <a:buNone/>
            </a:pPr>
            <a:r>
              <a:rPr lang="en-US" sz="2800" dirty="0"/>
              <a:t>Three key points of vulnerability in </a:t>
            </a:r>
          </a:p>
          <a:p>
            <a:pPr marL="432" indent="0" algn="ctr">
              <a:spcBef>
                <a:spcPts val="0"/>
              </a:spcBef>
              <a:buFont typeface="Arial"/>
              <a:buNone/>
            </a:pPr>
            <a:r>
              <a:rPr lang="en-US" sz="2800" dirty="0"/>
              <a:t>e-commerce environment</a:t>
            </a:r>
          </a:p>
        </p:txBody>
      </p:sp>
      <p:sp>
        <p:nvSpPr>
          <p:cNvPr id="3" name="Content Placeholder 2"/>
          <p:cNvSpPr>
            <a:spLocks noGrp="1"/>
          </p:cNvSpPr>
          <p:nvPr>
            <p:ph sz="quarter" idx="13"/>
          </p:nvPr>
        </p:nvSpPr>
        <p:spPr>
          <a:xfrm>
            <a:off x="4813300" y="6083300"/>
            <a:ext cx="4102100" cy="1117600"/>
          </a:xfrm>
        </p:spPr>
        <p:txBody>
          <a:bodyPr/>
          <a:lstStyle/>
          <a:p>
            <a:pPr marL="277812" indent="0" algn="ctr">
              <a:buNone/>
            </a:pPr>
            <a:r>
              <a:rPr lang="en-US" sz="1600" i="1" dirty="0"/>
              <a:t>Internet Communications Channels</a:t>
            </a:r>
          </a:p>
        </p:txBody>
      </p:sp>
    </p:spTree>
    <p:extLst>
      <p:ext uri="{BB962C8B-B14F-4D97-AF65-F5344CB8AC3E}">
        <p14:creationId xmlns:p14="http://schemas.microsoft.com/office/powerpoint/2010/main" val="167657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nchor="t">
            <a:normAutofit fontScale="90000"/>
          </a:bodyPr>
          <a:lstStyle/>
          <a:p>
            <a:pPr marL="2425700" indent="-2425700"/>
            <a:r>
              <a:rPr lang="fr-FR" dirty="0"/>
              <a:t>Figure 5.2: A </a:t>
            </a:r>
            <a:r>
              <a:rPr lang="en-IE" dirty="0"/>
              <a:t>Typical</a:t>
            </a:r>
            <a:r>
              <a:rPr lang="fr-FR" dirty="0"/>
              <a:t> </a:t>
            </a:r>
            <a:r>
              <a:rPr lang="pt-BR" dirty="0"/>
              <a:t>E-Commerce </a:t>
            </a:r>
            <a:br>
              <a:rPr lang="pt-BR" dirty="0"/>
            </a:br>
            <a:r>
              <a:rPr lang="fr-FR" dirty="0"/>
              <a:t>Transaction</a:t>
            </a:r>
            <a:endParaRPr lang="en-IN" dirty="0"/>
          </a:p>
        </p:txBody>
      </p:sp>
      <p:pic>
        <p:nvPicPr>
          <p:cNvPr id="7" name="Content Placeholder 6" descr="An illustration provides an overview of a typical e commerce transaction. For a full description, see Notes. Press F6."/>
          <p:cNvPicPr>
            <a:picLocks noGrp="1" noChangeAspect="1"/>
          </p:cNvPicPr>
          <p:nvPr>
            <p:ph sz="quarter" idx="13"/>
          </p:nvPr>
        </p:nvPicPr>
        <p:blipFill rotWithShape="1">
          <a:blip r:embed="rId3"/>
          <a:stretch/>
        </p:blipFill>
        <p:spPr>
          <a:xfrm>
            <a:off x="330200" y="1304978"/>
            <a:ext cx="8280400" cy="5461226"/>
          </a:xfrm>
          <a:noFill/>
        </p:spPr>
      </p:pic>
    </p:spTree>
    <p:extLst>
      <p:ext uri="{BB962C8B-B14F-4D97-AF65-F5344CB8AC3E}">
        <p14:creationId xmlns:p14="http://schemas.microsoft.com/office/powerpoint/2010/main" val="2308010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5371"/>
            <a:ext cx="8610600" cy="1097279"/>
          </a:xfrm>
        </p:spPr>
        <p:txBody>
          <a:bodyPr/>
          <a:lstStyle/>
          <a:p>
            <a:pPr marL="2159000" indent="-2159000"/>
            <a:r>
              <a:rPr lang="en-US" sz="3200" kern="1200" dirty="0">
                <a:latin typeface="Arial" panose="020B0604020202020204" pitchFamily="34" charset="0"/>
                <a:cs typeface="Arial" panose="020B0604020202020204" pitchFamily="34" charset="0"/>
              </a:rPr>
              <a:t>Figure 5.3 Vulnerable Points in an </a:t>
            </a:r>
            <a:br>
              <a:rPr lang="en-US" sz="3200" kern="1200" dirty="0">
                <a:latin typeface="Arial" panose="020B0604020202020204" pitchFamily="34" charset="0"/>
                <a:cs typeface="Arial" panose="020B0604020202020204" pitchFamily="34" charset="0"/>
              </a:rPr>
            </a:br>
            <a:r>
              <a:rPr lang="pt-BR" sz="3200" kern="1200" dirty="0">
                <a:latin typeface="Arial" panose="020B0604020202020204" pitchFamily="34" charset="0"/>
                <a:cs typeface="Arial" panose="020B0604020202020204" pitchFamily="34" charset="0"/>
              </a:rPr>
              <a:t>E-Commerce </a:t>
            </a:r>
            <a:r>
              <a:rPr lang="en-US" sz="3200" kern="1200" dirty="0">
                <a:latin typeface="Arial" panose="020B0604020202020204" pitchFamily="34" charset="0"/>
                <a:cs typeface="Arial" panose="020B0604020202020204" pitchFamily="34" charset="0"/>
              </a:rPr>
              <a:t>Transaction</a:t>
            </a:r>
            <a:endParaRPr lang="en-IN" sz="3200" dirty="0">
              <a:latin typeface="Arial" panose="020B0604020202020204" pitchFamily="34" charset="0"/>
              <a:cs typeface="Arial" panose="020B0604020202020204" pitchFamily="34" charset="0"/>
            </a:endParaRPr>
          </a:p>
        </p:txBody>
      </p:sp>
      <p:pic>
        <p:nvPicPr>
          <p:cNvPr id="7" name="Content Placeholder 6" descr="An illustration depicts the vulnerabile points in a typical e commerce transaction. For a full description, see Notes. Press F6."/>
          <p:cNvPicPr>
            <a:picLocks noGrp="1" noChangeAspect="1"/>
          </p:cNvPicPr>
          <p:nvPr>
            <p:ph sz="quarter" idx="13"/>
          </p:nvPr>
        </p:nvPicPr>
        <p:blipFill rotWithShape="1">
          <a:blip r:embed="rId3"/>
          <a:srcRect b="4702"/>
          <a:stretch/>
        </p:blipFill>
        <p:spPr>
          <a:xfrm>
            <a:off x="178080" y="1312650"/>
            <a:ext cx="8610600" cy="5427661"/>
          </a:xfrm>
          <a:prstGeom prst="rect">
            <a:avLst/>
          </a:prstGeom>
        </p:spPr>
      </p:pic>
    </p:spTree>
    <p:extLst>
      <p:ext uri="{BB962C8B-B14F-4D97-AF65-F5344CB8AC3E}">
        <p14:creationId xmlns:p14="http://schemas.microsoft.com/office/powerpoint/2010/main" val="369519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8" y="215371"/>
            <a:ext cx="8774722" cy="1097279"/>
          </a:xfrm>
        </p:spPr>
        <p:txBody>
          <a:bodyPr anchor="t">
            <a:normAutofit/>
          </a:bodyPr>
          <a:lstStyle/>
          <a:p>
            <a:r>
              <a:rPr lang="en-US" kern="1200" dirty="0"/>
              <a:t>Malicious Code</a:t>
            </a:r>
            <a:endParaRPr lang="en-IN" dirty="0"/>
          </a:p>
        </p:txBody>
      </p:sp>
      <p:pic>
        <p:nvPicPr>
          <p:cNvPr id="3074" name="Picture 2">
            <a:extLst>
              <a:ext uri="{FF2B5EF4-FFF2-40B4-BE49-F238E27FC236}">
                <a16:creationId xmlns:a16="http://schemas.microsoft.com/office/drawing/2014/main" id="{343438FD-4C07-599C-E6AA-56E6E4C66F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87" r="17737"/>
          <a:stretch/>
        </p:blipFill>
        <p:spPr bwMode="auto">
          <a:xfrm>
            <a:off x="184638" y="1552575"/>
            <a:ext cx="4264532" cy="5090054"/>
          </a:xfrm>
          <a:prstGeom prst="rect">
            <a:avLst/>
          </a:prstGeom>
          <a:solidFill>
            <a:srgbClr val="FFFFFF"/>
          </a:solidFill>
        </p:spPr>
      </p:pic>
      <p:sp>
        <p:nvSpPr>
          <p:cNvPr id="3" name="Content Placeholder 2"/>
          <p:cNvSpPr>
            <a:spLocks noGrp="1"/>
          </p:cNvSpPr>
          <p:nvPr>
            <p:ph sz="quarter" idx="14"/>
          </p:nvPr>
        </p:nvSpPr>
        <p:spPr>
          <a:xfrm>
            <a:off x="4694829" y="1552575"/>
            <a:ext cx="4264531" cy="5090054"/>
          </a:xfrm>
        </p:spPr>
        <p:txBody>
          <a:bodyPr anchor="t">
            <a:normAutofit/>
          </a:bodyPr>
          <a:lstStyle/>
          <a:p>
            <a:pPr marL="255651" lvl="0" indent="-255651">
              <a:spcAft>
                <a:spcPct val="0"/>
              </a:spcAft>
              <a:tabLst/>
            </a:pPr>
            <a:r>
              <a:rPr lang="en-US" b="1" kern="1200" dirty="0"/>
              <a:t>Exploits and exploit kits</a:t>
            </a:r>
          </a:p>
          <a:p>
            <a:pPr marL="255651" lvl="0" indent="-255651">
              <a:spcAft>
                <a:spcPct val="0"/>
              </a:spcAft>
              <a:tabLst/>
            </a:pPr>
            <a:r>
              <a:rPr lang="en-IE" b="1" kern="1200" dirty="0" err="1"/>
              <a:t>Malvertising</a:t>
            </a:r>
            <a:endParaRPr lang="en-IE" b="1" kern="1200" dirty="0"/>
          </a:p>
          <a:p>
            <a:pPr marL="255651" lvl="0" indent="-255651">
              <a:spcAft>
                <a:spcPct val="0"/>
              </a:spcAft>
              <a:tabLst/>
            </a:pPr>
            <a:r>
              <a:rPr lang="en-US" b="1" kern="1200" dirty="0"/>
              <a:t>Drive-by downloads</a:t>
            </a:r>
          </a:p>
          <a:p>
            <a:pPr marL="255651" lvl="0" indent="-255651">
              <a:spcAft>
                <a:spcPct val="0"/>
              </a:spcAft>
              <a:tabLst/>
            </a:pPr>
            <a:r>
              <a:rPr lang="en-US" b="1" kern="1200" dirty="0"/>
              <a:t>Viruses</a:t>
            </a:r>
          </a:p>
          <a:p>
            <a:pPr marL="255651" lvl="0" indent="-255651">
              <a:spcAft>
                <a:spcPct val="0"/>
              </a:spcAft>
              <a:tabLst/>
            </a:pPr>
            <a:r>
              <a:rPr lang="en-US" b="1" kern="1200" dirty="0"/>
              <a:t>Worms</a:t>
            </a:r>
          </a:p>
          <a:p>
            <a:pPr marL="255651" lvl="0" indent="-255651">
              <a:spcAft>
                <a:spcPct val="0"/>
              </a:spcAft>
              <a:tabLst/>
            </a:pPr>
            <a:r>
              <a:rPr lang="en-US" b="1" kern="1200" dirty="0"/>
              <a:t>Ransomware</a:t>
            </a:r>
          </a:p>
          <a:p>
            <a:pPr marL="255651" lvl="0" indent="-255651">
              <a:spcAft>
                <a:spcPct val="0"/>
              </a:spcAft>
              <a:tabLst/>
            </a:pPr>
            <a:r>
              <a:rPr lang="en-US" b="1" kern="1200" dirty="0"/>
              <a:t>Trojan horses</a:t>
            </a:r>
          </a:p>
          <a:p>
            <a:pPr marL="255651" lvl="0" indent="-255651">
              <a:spcAft>
                <a:spcPct val="0"/>
              </a:spcAft>
              <a:tabLst/>
            </a:pPr>
            <a:r>
              <a:rPr lang="en-US" b="1" kern="1200" dirty="0"/>
              <a:t>Backdoors</a:t>
            </a:r>
          </a:p>
          <a:p>
            <a:pPr marL="255651" lvl="0" indent="-255651">
              <a:spcAft>
                <a:spcPct val="0"/>
              </a:spcAft>
              <a:tabLst/>
            </a:pPr>
            <a:r>
              <a:rPr lang="en-US" b="1" kern="1200" dirty="0"/>
              <a:t>Bots and botnets</a:t>
            </a:r>
          </a:p>
        </p:txBody>
      </p:sp>
    </p:spTree>
    <p:extLst>
      <p:ext uri="{BB962C8B-B14F-4D97-AF65-F5344CB8AC3E}">
        <p14:creationId xmlns:p14="http://schemas.microsoft.com/office/powerpoint/2010/main" val="1109291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at is Adware And How Can I Get Rid Of It? | by AdBlock ...">
            <a:extLst>
              <a:ext uri="{FF2B5EF4-FFF2-40B4-BE49-F238E27FC236}">
                <a16:creationId xmlns:a16="http://schemas.microsoft.com/office/drawing/2014/main" id="{C62712A0-DACB-CF89-7E55-C1896412C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329" y="1108180"/>
            <a:ext cx="4027558" cy="2701820"/>
          </a:xfrm>
          <a:prstGeom prst="rect">
            <a:avLst/>
          </a:prstGeom>
          <a:solidFill>
            <a:srgbClr val="FFFFFF">
              <a:shade val="85000"/>
            </a:srgbClr>
          </a:solidFill>
          <a:ln w="1905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2" name="Title 1"/>
          <p:cNvSpPr>
            <a:spLocks noGrp="1"/>
          </p:cNvSpPr>
          <p:nvPr>
            <p:ph type="title"/>
          </p:nvPr>
        </p:nvSpPr>
        <p:spPr>
          <a:xfrm>
            <a:off x="202223" y="215371"/>
            <a:ext cx="8713177" cy="1097279"/>
          </a:xfrm>
        </p:spPr>
        <p:txBody>
          <a:bodyPr/>
          <a:lstStyle/>
          <a:p>
            <a:r>
              <a:rPr lang="en-US" dirty="0"/>
              <a:t>Potentially Unwanted Programs</a:t>
            </a:r>
            <a:endParaRPr lang="en-IN" dirty="0"/>
          </a:p>
        </p:txBody>
      </p:sp>
      <p:sp>
        <p:nvSpPr>
          <p:cNvPr id="3" name="Content Placeholder 2"/>
          <p:cNvSpPr>
            <a:spLocks noGrp="1"/>
          </p:cNvSpPr>
          <p:nvPr>
            <p:ph sz="quarter" idx="13"/>
          </p:nvPr>
        </p:nvSpPr>
        <p:spPr>
          <a:xfrm>
            <a:off x="201613" y="1312863"/>
            <a:ext cx="7240587" cy="5329237"/>
          </a:xfrm>
        </p:spPr>
        <p:txBody>
          <a:bodyPr/>
          <a:lstStyle/>
          <a:p>
            <a:pPr marL="432" lvl="0" indent="0">
              <a:buNone/>
            </a:pPr>
            <a:r>
              <a:rPr lang="en-US" noProof="0" dirty="0"/>
              <a:t>Also referred to as: </a:t>
            </a:r>
          </a:p>
          <a:p>
            <a:pPr marL="177800" lvl="0" indent="0">
              <a:buNone/>
            </a:pPr>
            <a:r>
              <a:rPr lang="en-US" b="1" noProof="0" dirty="0">
                <a:solidFill>
                  <a:srgbClr val="007FA3"/>
                </a:solidFill>
              </a:rPr>
              <a:t>Potentially Unwanted Applications</a:t>
            </a:r>
          </a:p>
          <a:p>
            <a:pPr lvl="0"/>
            <a:endParaRPr lang="en-US" dirty="0"/>
          </a:p>
          <a:p>
            <a:r>
              <a:rPr lang="en-US" b="1" noProof="0" dirty="0"/>
              <a:t>Browser parasites</a:t>
            </a:r>
          </a:p>
          <a:p>
            <a:pPr lvl="1"/>
            <a:r>
              <a:rPr lang="en-US" noProof="0" dirty="0"/>
              <a:t>Monitor and change user’s browser</a:t>
            </a:r>
          </a:p>
          <a:p>
            <a:pPr lvl="1"/>
            <a:r>
              <a:rPr lang="en-US" noProof="0" dirty="0"/>
              <a:t>Can be used for </a:t>
            </a:r>
            <a:r>
              <a:rPr lang="en-US" noProof="0" dirty="0" err="1"/>
              <a:t>cryptojacking</a:t>
            </a:r>
            <a:endParaRPr lang="en-US" noProof="0" dirty="0"/>
          </a:p>
          <a:p>
            <a:r>
              <a:rPr lang="en-US" b="1" noProof="0" dirty="0"/>
              <a:t>Adware</a:t>
            </a:r>
          </a:p>
          <a:p>
            <a:pPr lvl="1"/>
            <a:r>
              <a:rPr lang="en-US" noProof="0" dirty="0"/>
              <a:t>Used to call pop-up ads</a:t>
            </a:r>
          </a:p>
          <a:p>
            <a:r>
              <a:rPr lang="en-US" b="1" noProof="0" dirty="0"/>
              <a:t>Spyware</a:t>
            </a:r>
          </a:p>
          <a:p>
            <a:pPr lvl="1"/>
            <a:r>
              <a:rPr lang="en-US" noProof="0" dirty="0"/>
              <a:t>Tracks users’ keystrokes, e-mails, IMs, etc.</a:t>
            </a:r>
          </a:p>
        </p:txBody>
      </p:sp>
    </p:spTree>
    <p:extLst>
      <p:ext uri="{BB962C8B-B14F-4D97-AF65-F5344CB8AC3E}">
        <p14:creationId xmlns:p14="http://schemas.microsoft.com/office/powerpoint/2010/main" val="3190206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8" y="215371"/>
            <a:ext cx="8774722" cy="1097279"/>
          </a:xfrm>
        </p:spPr>
        <p:txBody>
          <a:bodyPr anchor="t">
            <a:normAutofit/>
          </a:bodyPr>
          <a:lstStyle/>
          <a:p>
            <a:r>
              <a:rPr lang="en-US" dirty="0"/>
              <a:t>Phishing</a:t>
            </a:r>
            <a:endParaRPr lang="en-IN" dirty="0"/>
          </a:p>
        </p:txBody>
      </p:sp>
      <p:sp>
        <p:nvSpPr>
          <p:cNvPr id="8" name="Content Placeholder 7">
            <a:extLst>
              <a:ext uri="{FF2B5EF4-FFF2-40B4-BE49-F238E27FC236}">
                <a16:creationId xmlns:a16="http://schemas.microsoft.com/office/drawing/2014/main" id="{7FE2F2B1-BFC5-16DC-57FA-5CEE3F0F5E5A}"/>
              </a:ext>
            </a:extLst>
          </p:cNvPr>
          <p:cNvSpPr>
            <a:spLocks noGrp="1"/>
          </p:cNvSpPr>
          <p:nvPr>
            <p:ph sz="quarter" idx="13"/>
          </p:nvPr>
        </p:nvSpPr>
        <p:spPr/>
        <p:txBody>
          <a:bodyPr/>
          <a:lstStyle/>
          <a:p>
            <a:endParaRPr lang="en-IE"/>
          </a:p>
        </p:txBody>
      </p:sp>
      <p:sp>
        <p:nvSpPr>
          <p:cNvPr id="3" name="Content Placeholder 2"/>
          <p:cNvSpPr>
            <a:spLocks noGrp="1"/>
          </p:cNvSpPr>
          <p:nvPr>
            <p:ph sz="quarter" idx="14"/>
          </p:nvPr>
        </p:nvSpPr>
        <p:spPr>
          <a:xfrm>
            <a:off x="4449170" y="215901"/>
            <a:ext cx="4510680" cy="6426200"/>
          </a:xfrm>
        </p:spPr>
        <p:txBody>
          <a:bodyPr anchor="t">
            <a:normAutofit/>
          </a:bodyPr>
          <a:lstStyle/>
          <a:p>
            <a:pPr lvl="0"/>
            <a:r>
              <a:rPr lang="en-US" b="1" dirty="0"/>
              <a:t>Any deceptive, online attempt by a third party to obtain confidential information for financial gain</a:t>
            </a:r>
          </a:p>
          <a:p>
            <a:pPr lvl="0"/>
            <a:endParaRPr lang="en-US" b="1" dirty="0"/>
          </a:p>
          <a:p>
            <a:pPr lvl="0"/>
            <a:r>
              <a:rPr lang="en-US" b="1" dirty="0"/>
              <a:t>Tactics</a:t>
            </a:r>
          </a:p>
          <a:p>
            <a:pPr lvl="1"/>
            <a:r>
              <a:rPr lang="en-US" dirty="0"/>
              <a:t>Social engineering</a:t>
            </a:r>
          </a:p>
          <a:p>
            <a:pPr lvl="1"/>
            <a:r>
              <a:rPr lang="en-US" dirty="0"/>
              <a:t>E-mail scams and BEC phishing</a:t>
            </a:r>
          </a:p>
          <a:p>
            <a:pPr lvl="1"/>
            <a:r>
              <a:rPr lang="en-US" dirty="0"/>
              <a:t>Spear phishing</a:t>
            </a:r>
          </a:p>
          <a:p>
            <a:pPr lvl="0"/>
            <a:endParaRPr lang="en-US" b="1" dirty="0"/>
          </a:p>
          <a:p>
            <a:pPr lvl="0"/>
            <a:r>
              <a:rPr lang="en-US" b="1" dirty="0"/>
              <a:t>Used for identity fraud and theft</a:t>
            </a:r>
          </a:p>
        </p:txBody>
      </p:sp>
      <p:pic>
        <p:nvPicPr>
          <p:cNvPr id="4" name="Picture 2" descr="What is Social Engineering | Terranova Security">
            <a:extLst>
              <a:ext uri="{FF2B5EF4-FFF2-40B4-BE49-F238E27FC236}">
                <a16:creationId xmlns:a16="http://schemas.microsoft.com/office/drawing/2014/main" id="{22447A7D-1FD1-A23C-44E8-824ED0BFF6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638" y="1625410"/>
            <a:ext cx="4264532" cy="4944384"/>
          </a:xfrm>
          <a:prstGeom prst="rect">
            <a:avLst/>
          </a:prstGeom>
          <a:solidFill>
            <a:srgbClr val="FFFFFF"/>
          </a:solidFill>
        </p:spPr>
      </p:pic>
    </p:spTree>
    <p:extLst>
      <p:ext uri="{BB962C8B-B14F-4D97-AF65-F5344CB8AC3E}">
        <p14:creationId xmlns:p14="http://schemas.microsoft.com/office/powerpoint/2010/main" val="4118423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13" y="215901"/>
            <a:ext cx="8713787" cy="698500"/>
          </a:xfrm>
        </p:spPr>
        <p:txBody>
          <a:bodyPr/>
          <a:lstStyle/>
          <a:p>
            <a:r>
              <a:rPr lang="en-US" sz="3200" dirty="0"/>
              <a:t>Hacking, </a:t>
            </a:r>
            <a:r>
              <a:rPr lang="en-US" sz="3200" dirty="0" err="1"/>
              <a:t>Cybervandalism</a:t>
            </a:r>
            <a:r>
              <a:rPr lang="en-US" sz="3200" dirty="0"/>
              <a:t>, and Hacktivism</a:t>
            </a:r>
            <a:endParaRPr lang="en-IN" sz="3200" dirty="0"/>
          </a:p>
        </p:txBody>
      </p:sp>
      <p:sp>
        <p:nvSpPr>
          <p:cNvPr id="3" name="Content Placeholder 2"/>
          <p:cNvSpPr>
            <a:spLocks noGrp="1"/>
          </p:cNvSpPr>
          <p:nvPr>
            <p:ph sz="quarter" idx="13"/>
          </p:nvPr>
        </p:nvSpPr>
        <p:spPr>
          <a:xfrm>
            <a:off x="201613" y="914401"/>
            <a:ext cx="8713787" cy="5727700"/>
          </a:xfrm>
        </p:spPr>
        <p:txBody>
          <a:bodyPr/>
          <a:lstStyle/>
          <a:p>
            <a:pPr lvl="0"/>
            <a:r>
              <a:rPr lang="en-US" b="1" dirty="0"/>
              <a:t>Hacking</a:t>
            </a:r>
          </a:p>
          <a:p>
            <a:pPr lvl="1"/>
            <a:r>
              <a:rPr lang="en-US" dirty="0"/>
              <a:t>Hackers versus crackers</a:t>
            </a:r>
          </a:p>
          <a:p>
            <a:pPr lvl="1"/>
            <a:r>
              <a:rPr lang="en-US" dirty="0"/>
              <a:t>Types of Hackers: White hats, black hats, grey hats</a:t>
            </a:r>
          </a:p>
          <a:p>
            <a:pPr lvl="1"/>
            <a:r>
              <a:rPr lang="en-US" dirty="0"/>
              <a:t>Goals: </a:t>
            </a:r>
            <a:r>
              <a:rPr lang="en-US" dirty="0" err="1"/>
              <a:t>cybervandalism</a:t>
            </a:r>
            <a:r>
              <a:rPr lang="en-US" dirty="0"/>
              <a:t>, data breaches</a:t>
            </a:r>
          </a:p>
          <a:p>
            <a:pPr lvl="0"/>
            <a:r>
              <a:rPr lang="en-US" b="1" dirty="0" err="1"/>
              <a:t>Cybervandalism</a:t>
            </a:r>
            <a:r>
              <a:rPr lang="en-US" dirty="0"/>
              <a:t>:</a:t>
            </a:r>
          </a:p>
          <a:p>
            <a:pPr lvl="1"/>
            <a:r>
              <a:rPr lang="en-US" dirty="0"/>
              <a:t>Disrupting, defacing, destroying Web site</a:t>
            </a:r>
          </a:p>
          <a:p>
            <a:pPr lvl="0"/>
            <a:r>
              <a:rPr lang="en-US" b="1" noProof="0" dirty="0"/>
              <a:t>Ethical hackers and bug bounty hunters</a:t>
            </a:r>
          </a:p>
          <a:p>
            <a:pPr lvl="0"/>
            <a:r>
              <a:rPr lang="en-US" b="1" dirty="0"/>
              <a:t>Hacktivism</a:t>
            </a:r>
          </a:p>
        </p:txBody>
      </p:sp>
      <p:pic>
        <p:nvPicPr>
          <p:cNvPr id="9" name="Picture 8">
            <a:extLst>
              <a:ext uri="{FF2B5EF4-FFF2-40B4-BE49-F238E27FC236}">
                <a16:creationId xmlns:a16="http://schemas.microsoft.com/office/drawing/2014/main" id="{73505A1F-C30B-F30D-0ABF-BD4B5599D461}"/>
              </a:ext>
            </a:extLst>
          </p:cNvPr>
          <p:cNvPicPr>
            <a:picLocks noChangeAspect="1"/>
          </p:cNvPicPr>
          <p:nvPr/>
        </p:nvPicPr>
        <p:blipFill>
          <a:blip r:embed="rId2"/>
          <a:stretch>
            <a:fillRect/>
          </a:stretch>
        </p:blipFill>
        <p:spPr>
          <a:xfrm>
            <a:off x="0" y="5032450"/>
            <a:ext cx="9144000" cy="1825550"/>
          </a:xfrm>
          <a:prstGeom prst="rect">
            <a:avLst/>
          </a:prstGeom>
        </p:spPr>
      </p:pic>
    </p:spTree>
    <p:extLst>
      <p:ext uri="{BB962C8B-B14F-4D97-AF65-F5344CB8AC3E}">
        <p14:creationId xmlns:p14="http://schemas.microsoft.com/office/powerpoint/2010/main" val="3844869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latin typeface="Arial" panose="020B0604020202020204" pitchFamily="34" charset="0"/>
                <a:cs typeface="Arial" panose="020B0604020202020204" pitchFamily="34" charset="0"/>
              </a:rPr>
              <a:t>Data Breaches</a:t>
            </a:r>
            <a:endParaRPr lang="en-IN"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4E48DF3F-000C-340A-0B28-F17E2E2D166D}"/>
              </a:ext>
            </a:extLst>
          </p:cNvPr>
          <p:cNvSpPr>
            <a:spLocks noGrp="1"/>
          </p:cNvSpPr>
          <p:nvPr>
            <p:ph sz="quarter" idx="13"/>
          </p:nvPr>
        </p:nvSpPr>
        <p:spPr>
          <a:xfrm>
            <a:off x="202224" y="1312650"/>
            <a:ext cx="8713176" cy="5329979"/>
          </a:xfrm>
        </p:spPr>
        <p:txBody>
          <a:bodyPr/>
          <a:lstStyle/>
          <a:p>
            <a:pPr lvl="0"/>
            <a:r>
              <a:rPr lang="en-US" b="1" noProof="0" dirty="0">
                <a:latin typeface="Arial" panose="020B0604020202020204" pitchFamily="34" charset="0"/>
                <a:cs typeface="Arial" panose="020B0604020202020204" pitchFamily="34" charset="0"/>
              </a:rPr>
              <a:t>Organization loses control over corporate information to outsiders</a:t>
            </a:r>
          </a:p>
          <a:p>
            <a:pPr lvl="0"/>
            <a:endParaRPr lang="en-US" b="1" noProof="0" dirty="0">
              <a:latin typeface="Arial" panose="020B0604020202020204" pitchFamily="34" charset="0"/>
              <a:cs typeface="Arial" panose="020B0604020202020204" pitchFamily="34" charset="0"/>
            </a:endParaRPr>
          </a:p>
          <a:p>
            <a:pPr lvl="0"/>
            <a:endParaRPr lang="en-US" b="1" dirty="0">
              <a:latin typeface="Arial" panose="020B0604020202020204" pitchFamily="34" charset="0"/>
              <a:cs typeface="Arial" panose="020B0604020202020204" pitchFamily="34" charset="0"/>
            </a:endParaRPr>
          </a:p>
          <a:p>
            <a:pPr lvl="0"/>
            <a:endParaRPr lang="en-US" b="1" noProof="0" dirty="0">
              <a:latin typeface="Arial" panose="020B0604020202020204" pitchFamily="34" charset="0"/>
              <a:cs typeface="Arial" panose="020B0604020202020204" pitchFamily="34" charset="0"/>
            </a:endParaRPr>
          </a:p>
          <a:p>
            <a:pPr lvl="0"/>
            <a:endParaRPr lang="en-US" b="1" dirty="0">
              <a:latin typeface="Arial" panose="020B0604020202020204" pitchFamily="34" charset="0"/>
              <a:cs typeface="Arial" panose="020B0604020202020204" pitchFamily="34" charset="0"/>
            </a:endParaRPr>
          </a:p>
          <a:p>
            <a:pPr lvl="0"/>
            <a:endParaRPr lang="en-US" b="1" noProof="0" dirty="0">
              <a:latin typeface="Arial" panose="020B0604020202020204" pitchFamily="34" charset="0"/>
              <a:cs typeface="Arial" panose="020B0604020202020204" pitchFamily="34" charset="0"/>
            </a:endParaRPr>
          </a:p>
          <a:p>
            <a:pPr lvl="0"/>
            <a:endParaRPr lang="en-US" sz="1100" b="1" dirty="0">
              <a:latin typeface="Arial" panose="020B0604020202020204" pitchFamily="34" charset="0"/>
              <a:cs typeface="Arial" panose="020B0604020202020204" pitchFamily="34" charset="0"/>
            </a:endParaRPr>
          </a:p>
          <a:p>
            <a:pPr lvl="0"/>
            <a:r>
              <a:rPr lang="en-US" b="1" noProof="0" dirty="0">
                <a:latin typeface="Arial" panose="020B0604020202020204" pitchFamily="34" charset="0"/>
                <a:cs typeface="Arial" panose="020B0604020202020204" pitchFamily="34" charset="0"/>
              </a:rPr>
              <a:t>Enabler for credential stuffing attacks</a:t>
            </a:r>
          </a:p>
          <a:p>
            <a:pPr lvl="1"/>
            <a:r>
              <a:rPr lang="en-US" dirty="0">
                <a:latin typeface="Arial" panose="020B0604020202020204" pitchFamily="34" charset="0"/>
                <a:cs typeface="Arial" panose="020B0604020202020204" pitchFamily="34" charset="0"/>
              </a:rPr>
              <a:t>Brute force launched via botnets and automated tools</a:t>
            </a:r>
            <a:endParaRPr lang="en-US" noProof="0" dirty="0">
              <a:latin typeface="Arial" panose="020B0604020202020204" pitchFamily="34" charset="0"/>
              <a:cs typeface="Arial" panose="020B0604020202020204" pitchFamily="34" charset="0"/>
            </a:endParaRPr>
          </a:p>
        </p:txBody>
      </p:sp>
      <p:pic>
        <p:nvPicPr>
          <p:cNvPr id="5122" name="Picture 2" descr="When do I need to report a data breach? - Griffin House Consultancy">
            <a:extLst>
              <a:ext uri="{FF2B5EF4-FFF2-40B4-BE49-F238E27FC236}">
                <a16:creationId xmlns:a16="http://schemas.microsoft.com/office/drawing/2014/main" id="{A52E2C09-46F3-50CD-4D7F-93F126B8A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08" r="18765"/>
          <a:stretch/>
        </p:blipFill>
        <p:spPr bwMode="auto">
          <a:xfrm>
            <a:off x="201613" y="2478086"/>
            <a:ext cx="3352801" cy="256222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3BC720A6-E026-44CF-9B57-A896011D21A8}"/>
              </a:ext>
            </a:extLst>
          </p:cNvPr>
          <p:cNvSpPr txBox="1">
            <a:spLocks/>
          </p:cNvSpPr>
          <p:nvPr/>
        </p:nvSpPr>
        <p:spPr>
          <a:xfrm>
            <a:off x="3797300" y="2216727"/>
            <a:ext cx="5270500" cy="3142673"/>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IE" sz="2000" dirty="0">
                <a:latin typeface="Arial" panose="020B0604020202020204" pitchFamily="34" charset="0"/>
                <a:cs typeface="Arial" panose="020B0604020202020204" pitchFamily="34" charset="0"/>
              </a:rPr>
              <a:t>In </a:t>
            </a:r>
            <a:r>
              <a:rPr lang="en-IE" sz="2000" b="1" dirty="0">
                <a:latin typeface="Arial" panose="020B0604020202020204" pitchFamily="34" charset="0"/>
                <a:cs typeface="Arial" panose="020B0604020202020204" pitchFamily="34" charset="0"/>
              </a:rPr>
              <a:t>Q3 2024</a:t>
            </a:r>
            <a:r>
              <a:rPr lang="en-IE" sz="2000" dirty="0">
                <a:latin typeface="Arial" panose="020B0604020202020204" pitchFamily="34" charset="0"/>
                <a:cs typeface="Arial" panose="020B0604020202020204" pitchFamily="34" charset="0"/>
              </a:rPr>
              <a:t>, average of </a:t>
            </a:r>
            <a:r>
              <a:rPr lang="en-IE" sz="2000" b="1" dirty="0">
                <a:latin typeface="Arial" panose="020B0604020202020204" pitchFamily="34" charset="0"/>
                <a:cs typeface="Arial" panose="020B0604020202020204" pitchFamily="34" charset="0"/>
              </a:rPr>
              <a:t>1,876 cyber attacks </a:t>
            </a:r>
            <a:r>
              <a:rPr lang="en-IE" sz="2000" dirty="0">
                <a:latin typeface="Arial" panose="020B0604020202020204" pitchFamily="34" charset="0"/>
                <a:cs typeface="Arial" panose="020B0604020202020204" pitchFamily="34" charset="0"/>
              </a:rPr>
              <a:t>per organization was recorded, marking a </a:t>
            </a:r>
            <a:r>
              <a:rPr lang="en-IE" sz="2000" b="1" dirty="0">
                <a:latin typeface="Arial" panose="020B0604020202020204" pitchFamily="34" charset="0"/>
                <a:cs typeface="Arial" panose="020B0604020202020204" pitchFamily="34" charset="0"/>
              </a:rPr>
              <a:t>75% increase </a:t>
            </a:r>
            <a:r>
              <a:rPr lang="en-IE" sz="2000" dirty="0">
                <a:latin typeface="Arial" panose="020B0604020202020204" pitchFamily="34" charset="0"/>
                <a:cs typeface="Arial" panose="020B0604020202020204" pitchFamily="34" charset="0"/>
              </a:rPr>
              <a:t>compared to the same period in </a:t>
            </a:r>
            <a:r>
              <a:rPr lang="en-IE" sz="2000" b="1" dirty="0">
                <a:latin typeface="Arial" panose="020B0604020202020204" pitchFamily="34" charset="0"/>
                <a:cs typeface="Arial" panose="020B0604020202020204" pitchFamily="34" charset="0"/>
              </a:rPr>
              <a:t>2023 </a:t>
            </a:r>
            <a:r>
              <a:rPr lang="en-IE" sz="2000" dirty="0">
                <a:latin typeface="Arial" panose="020B0604020202020204" pitchFamily="34" charset="0"/>
                <a:cs typeface="Arial" panose="020B0604020202020204" pitchFamily="34" charset="0"/>
              </a:rPr>
              <a:t>and a 15% rise from the previous quarter.</a:t>
            </a:r>
          </a:p>
          <a:p>
            <a:r>
              <a:rPr lang="en-US" b="1" dirty="0">
                <a:latin typeface="Arial" panose="020B0604020202020204" pitchFamily="34" charset="0"/>
                <a:cs typeface="Arial" panose="020B0604020202020204" pitchFamily="34" charset="0"/>
              </a:rPr>
              <a:t>Leading causes</a:t>
            </a:r>
          </a:p>
          <a:p>
            <a:pPr marL="622300" lvl="2" indent="-230188"/>
            <a:r>
              <a:rPr lang="en-US" dirty="0">
                <a:latin typeface="Arial" panose="020B0604020202020204" pitchFamily="34" charset="0"/>
                <a:cs typeface="Arial" panose="020B0604020202020204" pitchFamily="34" charset="0"/>
              </a:rPr>
              <a:t>Malicious code</a:t>
            </a:r>
          </a:p>
          <a:p>
            <a:pPr marL="622300" lvl="2" indent="-230188"/>
            <a:r>
              <a:rPr lang="en-US" dirty="0">
                <a:latin typeface="Arial" panose="020B0604020202020204" pitchFamily="34" charset="0"/>
                <a:cs typeface="Arial" panose="020B0604020202020204" pitchFamily="34" charset="0"/>
              </a:rPr>
              <a:t>Human and system errors</a:t>
            </a:r>
          </a:p>
        </p:txBody>
      </p:sp>
    </p:spTree>
    <p:extLst>
      <p:ext uri="{BB962C8B-B14F-4D97-AF65-F5344CB8AC3E}">
        <p14:creationId xmlns:p14="http://schemas.microsoft.com/office/powerpoint/2010/main" val="2356732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A graphic highlighting the different types of credit card fraud. ">
            <a:extLst>
              <a:ext uri="{FF2B5EF4-FFF2-40B4-BE49-F238E27FC236}">
                <a16:creationId xmlns:a16="http://schemas.microsoft.com/office/drawing/2014/main" id="{A98765A3-D3DB-8463-D67B-6686CDC44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902" y="1122363"/>
            <a:ext cx="4550298" cy="471963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202223" y="215371"/>
            <a:ext cx="8713177" cy="1097279"/>
          </a:xfrm>
        </p:spPr>
        <p:txBody>
          <a:bodyPr/>
          <a:lstStyle/>
          <a:p>
            <a:r>
              <a:rPr lang="en-US" dirty="0">
                <a:latin typeface="Arial" panose="020B0604020202020204" pitchFamily="34" charset="0"/>
                <a:cs typeface="Arial" panose="020B0604020202020204" pitchFamily="34" charset="0"/>
              </a:rPr>
              <a:t>Credit Card Fraud/Theft</a:t>
            </a:r>
            <a:endParaRPr lang="en-IN"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3"/>
          </p:nvPr>
        </p:nvSpPr>
        <p:spPr>
          <a:xfrm>
            <a:off x="43405" y="1312863"/>
            <a:ext cx="4820695" cy="5436129"/>
          </a:xfrm>
        </p:spPr>
        <p:txBody>
          <a:bodyPr/>
          <a:lstStyle/>
          <a:p>
            <a:r>
              <a:rPr lang="en-US" sz="2200" b="1" dirty="0">
                <a:latin typeface="Arial" panose="020B0604020202020204" pitchFamily="34" charset="0"/>
                <a:cs typeface="Arial" panose="020B0604020202020204" pitchFamily="34" charset="0"/>
              </a:rPr>
              <a:t>One of most feared occurrences</a:t>
            </a:r>
          </a:p>
          <a:p>
            <a:pPr>
              <a:spcBef>
                <a:spcPts val="0"/>
              </a:spcBef>
            </a:pPr>
            <a:endParaRPr lang="en-US" sz="10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Stolen credit card incidences </a:t>
            </a:r>
            <a:r>
              <a:rPr lang="en-US" sz="2200" b="1" dirty="0" err="1">
                <a:latin typeface="Arial" panose="020B0604020202020204" pitchFamily="34" charset="0"/>
                <a:cs typeface="Arial" panose="020B0604020202020204" pitchFamily="34" charset="0"/>
              </a:rPr>
              <a:t>approx</a:t>
            </a:r>
            <a:r>
              <a:rPr lang="en-US" sz="2200" b="1" dirty="0">
                <a:latin typeface="Arial" panose="020B0604020202020204" pitchFamily="34" charset="0"/>
                <a:cs typeface="Arial" panose="020B0604020202020204" pitchFamily="34" charset="0"/>
              </a:rPr>
              <a:t>: </a:t>
            </a:r>
          </a:p>
          <a:p>
            <a:pPr lvl="1"/>
            <a:r>
              <a:rPr lang="en-US" dirty="0">
                <a:latin typeface="Arial" panose="020B0604020202020204" pitchFamily="34" charset="0"/>
                <a:cs typeface="Arial" panose="020B0604020202020204" pitchFamily="34" charset="0"/>
              </a:rPr>
              <a:t>0.9% on the Web </a:t>
            </a:r>
          </a:p>
          <a:p>
            <a:pPr lvl="1"/>
            <a:r>
              <a:rPr lang="en-US" dirty="0">
                <a:latin typeface="Arial" panose="020B0604020202020204" pitchFamily="34" charset="0"/>
                <a:cs typeface="Arial" panose="020B0604020202020204" pitchFamily="34" charset="0"/>
              </a:rPr>
              <a:t>0.8% of mobile transactions</a:t>
            </a:r>
          </a:p>
          <a:p>
            <a:pPr>
              <a:spcBef>
                <a:spcPts val="0"/>
              </a:spcBef>
            </a:pPr>
            <a:endParaRPr lang="en-IE" sz="1000" b="1" dirty="0">
              <a:latin typeface="Arial" panose="020B0604020202020204" pitchFamily="34" charset="0"/>
              <a:cs typeface="Arial" panose="020B0604020202020204" pitchFamily="34" charset="0"/>
            </a:endParaRPr>
          </a:p>
          <a:p>
            <a:pPr lvl="0"/>
            <a:r>
              <a:rPr lang="en-IE" sz="2200" b="1" dirty="0">
                <a:latin typeface="Arial" panose="020B0604020202020204" pitchFamily="34" charset="0"/>
                <a:cs typeface="Arial" panose="020B0604020202020204" pitchFamily="34" charset="0"/>
              </a:rPr>
              <a:t>In UK, &gt; £570 million stolen by fraudsters in the first half of 2024</a:t>
            </a:r>
          </a:p>
          <a:p>
            <a:pPr lvl="0">
              <a:spcBef>
                <a:spcPts val="0"/>
              </a:spcBef>
            </a:pPr>
            <a:endParaRPr lang="en-IE" sz="1000" b="1" dirty="0">
              <a:latin typeface="Arial" panose="020B0604020202020204" pitchFamily="34" charset="0"/>
              <a:cs typeface="Arial" panose="020B0604020202020204" pitchFamily="34" charset="0"/>
            </a:endParaRPr>
          </a:p>
          <a:p>
            <a:pPr lvl="0"/>
            <a:r>
              <a:rPr lang="en-IE" sz="2200" b="1" dirty="0">
                <a:latin typeface="Arial" panose="020B0604020202020204" pitchFamily="34" charset="0"/>
                <a:cs typeface="Arial" panose="020B0604020202020204" pitchFamily="34" charset="0"/>
              </a:rPr>
              <a:t>Systematic hacking and looting of corporate servers is primary cause</a:t>
            </a:r>
          </a:p>
        </p:txBody>
      </p:sp>
    </p:spTree>
    <p:extLst>
      <p:ext uri="{BB962C8B-B14F-4D97-AF65-F5344CB8AC3E}">
        <p14:creationId xmlns:p14="http://schemas.microsoft.com/office/powerpoint/2010/main" val="271266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latin typeface="Arial" panose="020B0604020202020204" pitchFamily="34" charset="0"/>
                <a:cs typeface="Arial" panose="020B0604020202020204" pitchFamily="34" charset="0"/>
              </a:rPr>
              <a:t>Identity Fraud/Theft</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67471" y="2788772"/>
            <a:ext cx="3056729" cy="2392828"/>
          </a:xfrm>
        </p:spPr>
        <p:txBody>
          <a:bodyPr/>
          <a:lstStyle/>
          <a:p>
            <a:pPr marL="432" lvl="0" indent="0">
              <a:buNone/>
            </a:pPr>
            <a:r>
              <a:rPr lang="en-US" b="1" dirty="0">
                <a:latin typeface="Arial" panose="020B0604020202020204" pitchFamily="34" charset="0"/>
                <a:cs typeface="Arial" panose="020B0604020202020204" pitchFamily="34" charset="0"/>
              </a:rPr>
              <a:t>Unauthorized use of another person’s personal data for illegal financial benefit</a:t>
            </a:r>
          </a:p>
        </p:txBody>
      </p:sp>
      <p:pic>
        <p:nvPicPr>
          <p:cNvPr id="7" name="Picture 6">
            <a:extLst>
              <a:ext uri="{FF2B5EF4-FFF2-40B4-BE49-F238E27FC236}">
                <a16:creationId xmlns:a16="http://schemas.microsoft.com/office/drawing/2014/main" id="{F0419479-5D0B-09EA-ACD2-160EC1FB6859}"/>
              </a:ext>
            </a:extLst>
          </p:cNvPr>
          <p:cNvPicPr>
            <a:picLocks noChangeAspect="1"/>
          </p:cNvPicPr>
          <p:nvPr/>
        </p:nvPicPr>
        <p:blipFill rotWithShape="1">
          <a:blip r:embed="rId2"/>
          <a:srcRect r="14728" b="17162"/>
          <a:stretch/>
        </p:blipFill>
        <p:spPr>
          <a:xfrm>
            <a:off x="3390292" y="2348161"/>
            <a:ext cx="5753708" cy="3869663"/>
          </a:xfrm>
          <a:prstGeom prst="rect">
            <a:avLst/>
          </a:prstGeom>
          <a:ln>
            <a:solidFill>
              <a:srgbClr val="007FA3"/>
            </a:solidFill>
          </a:ln>
        </p:spPr>
      </p:pic>
      <p:sp>
        <p:nvSpPr>
          <p:cNvPr id="12" name="TextBox 11">
            <a:extLst>
              <a:ext uri="{FF2B5EF4-FFF2-40B4-BE49-F238E27FC236}">
                <a16:creationId xmlns:a16="http://schemas.microsoft.com/office/drawing/2014/main" id="{4658A071-86E0-7CDE-9E12-55E9F5DD9A6A}"/>
              </a:ext>
            </a:extLst>
          </p:cNvPr>
          <p:cNvSpPr txBox="1"/>
          <p:nvPr/>
        </p:nvSpPr>
        <p:spPr>
          <a:xfrm>
            <a:off x="114300" y="1130300"/>
            <a:ext cx="8915400" cy="1444708"/>
          </a:xfrm>
          <a:prstGeom prst="rect">
            <a:avLst/>
          </a:prstGeom>
          <a:noFill/>
        </p:spPr>
        <p:txBody>
          <a:bodyPr wrap="square">
            <a:noAutofit/>
          </a:bodyPr>
          <a:lstStyle/>
          <a:p>
            <a:r>
              <a:rPr lang="en-IE" sz="2400" b="1" dirty="0">
                <a:solidFill>
                  <a:srgbClr val="007FA3"/>
                </a:solidFill>
                <a:latin typeface="Arial" panose="020B0604020202020204" pitchFamily="34" charset="0"/>
                <a:cs typeface="Arial" panose="020B0604020202020204" pitchFamily="34" charset="0"/>
              </a:rPr>
              <a:t>Identity theft </a:t>
            </a:r>
            <a:r>
              <a:rPr lang="en-IE" sz="2400" dirty="0">
                <a:solidFill>
                  <a:schemeClr val="dk1"/>
                </a:solidFill>
                <a:latin typeface="Arial" panose="020B0604020202020204" pitchFamily="34" charset="0"/>
                <a:cs typeface="Arial" panose="020B0604020202020204" pitchFamily="34" charset="0"/>
              </a:rPr>
              <a:t>is stealing another person’s identity. </a:t>
            </a:r>
          </a:p>
          <a:p>
            <a:endParaRPr lang="en-IE" sz="1200" b="1" dirty="0">
              <a:solidFill>
                <a:schemeClr val="dk1"/>
              </a:solidFill>
              <a:latin typeface="Arial" panose="020B0604020202020204" pitchFamily="34" charset="0"/>
              <a:cs typeface="Arial" panose="020B0604020202020204" pitchFamily="34" charset="0"/>
            </a:endParaRPr>
          </a:p>
          <a:p>
            <a:r>
              <a:rPr lang="en-IE" sz="2400" b="1" dirty="0">
                <a:solidFill>
                  <a:srgbClr val="007FA3"/>
                </a:solidFill>
                <a:latin typeface="Arial" panose="020B0604020202020204" pitchFamily="34" charset="0"/>
                <a:cs typeface="Arial" panose="020B0604020202020204" pitchFamily="34" charset="0"/>
              </a:rPr>
              <a:t>Identity fraud </a:t>
            </a:r>
            <a:r>
              <a:rPr lang="en-IE" sz="2400" dirty="0">
                <a:solidFill>
                  <a:schemeClr val="dk1"/>
                </a:solidFill>
                <a:latin typeface="Arial" panose="020B0604020202020204" pitchFamily="34" charset="0"/>
                <a:cs typeface="Arial" panose="020B0604020202020204" pitchFamily="34" charset="0"/>
              </a:rPr>
              <a:t>occurs when the thief does things with the identity they stole.</a:t>
            </a:r>
          </a:p>
        </p:txBody>
      </p:sp>
      <p:sp>
        <p:nvSpPr>
          <p:cNvPr id="13" name="Content Placeholder 2">
            <a:extLst>
              <a:ext uri="{FF2B5EF4-FFF2-40B4-BE49-F238E27FC236}">
                <a16:creationId xmlns:a16="http://schemas.microsoft.com/office/drawing/2014/main" id="{A9B57A52-359E-DAF9-6171-AAEAC498981A}"/>
              </a:ext>
            </a:extLst>
          </p:cNvPr>
          <p:cNvSpPr txBox="1">
            <a:spLocks/>
          </p:cNvSpPr>
          <p:nvPr/>
        </p:nvSpPr>
        <p:spPr>
          <a:xfrm>
            <a:off x="-63712" y="4923167"/>
            <a:ext cx="3454004" cy="1647335"/>
          </a:xfrm>
          <a:prstGeom prst="rect">
            <a:avLst/>
          </a:prstGeom>
          <a:noFill/>
          <a:ln>
            <a:noFill/>
          </a:ln>
        </p:spPr>
        <p:txBody>
          <a:bodyPr lIns="91425" tIns="91425" rIns="91425" bIns="91425" numCol="1"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444500" lvl="1" indent="-284163"/>
            <a:r>
              <a:rPr lang="en-US" sz="2000" dirty="0">
                <a:latin typeface="Arial" panose="020B0604020202020204" pitchFamily="34" charset="0"/>
                <a:cs typeface="Arial" panose="020B0604020202020204" pitchFamily="34" charset="0"/>
              </a:rPr>
              <a:t>PPS Number</a:t>
            </a:r>
          </a:p>
          <a:p>
            <a:pPr marL="444500" lvl="1" indent="-284163"/>
            <a:r>
              <a:rPr lang="en-US" sz="2000" dirty="0">
                <a:latin typeface="Arial" panose="020B0604020202020204" pitchFamily="34" charset="0"/>
                <a:cs typeface="Arial" panose="020B0604020202020204" pitchFamily="34" charset="0"/>
              </a:rPr>
              <a:t>Driver’s license</a:t>
            </a:r>
          </a:p>
          <a:p>
            <a:pPr marL="444500" lvl="1" indent="-284163"/>
            <a:r>
              <a:rPr lang="en-US" sz="2000" dirty="0">
                <a:latin typeface="Arial" panose="020B0604020202020204" pitchFamily="34" charset="0"/>
                <a:cs typeface="Arial" panose="020B0604020202020204" pitchFamily="34" charset="0"/>
              </a:rPr>
              <a:t>Credit card numbers</a:t>
            </a:r>
          </a:p>
          <a:p>
            <a:pPr marL="444500" lvl="1" indent="-284163"/>
            <a:r>
              <a:rPr lang="en-US" sz="2000" dirty="0">
                <a:latin typeface="Arial" panose="020B0604020202020204" pitchFamily="34" charset="0"/>
                <a:cs typeface="Arial" panose="020B0604020202020204" pitchFamily="34" charset="0"/>
              </a:rPr>
              <a:t>Usernames/passwords</a:t>
            </a:r>
          </a:p>
        </p:txBody>
      </p:sp>
      <p:sp>
        <p:nvSpPr>
          <p:cNvPr id="14" name="TextBox 13">
            <a:extLst>
              <a:ext uri="{FF2B5EF4-FFF2-40B4-BE49-F238E27FC236}">
                <a16:creationId xmlns:a16="http://schemas.microsoft.com/office/drawing/2014/main" id="{E8513A3F-9FA3-8E2D-E4C0-84C20FE9AF7A}"/>
              </a:ext>
            </a:extLst>
          </p:cNvPr>
          <p:cNvSpPr txBox="1"/>
          <p:nvPr/>
        </p:nvSpPr>
        <p:spPr>
          <a:xfrm>
            <a:off x="5129760" y="0"/>
            <a:ext cx="4014240" cy="307777"/>
          </a:xfrm>
          <a:prstGeom prst="rect">
            <a:avLst/>
          </a:prstGeom>
          <a:noFill/>
        </p:spPr>
        <p:txBody>
          <a:bodyPr wrap="none" rtlCol="0">
            <a:spAutoFit/>
          </a:bodyPr>
          <a:lstStyle/>
          <a:p>
            <a:r>
              <a:rPr lang="en-IE" dirty="0" err="1">
                <a:hlinkClick r:id="rId3"/>
              </a:rPr>
              <a:t>FraudSMART</a:t>
            </a:r>
            <a:r>
              <a:rPr lang="en-IE" dirty="0">
                <a:hlinkClick r:id="rId3"/>
              </a:rPr>
              <a:t> Payment Fraud Report – H2 2022</a:t>
            </a:r>
            <a:endParaRPr lang="en-IE" dirty="0"/>
          </a:p>
        </p:txBody>
      </p:sp>
    </p:spTree>
    <p:extLst>
      <p:ext uri="{BB962C8B-B14F-4D97-AF65-F5344CB8AC3E}">
        <p14:creationId xmlns:p14="http://schemas.microsoft.com/office/powerpoint/2010/main" val="1651138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1" y="215900"/>
            <a:ext cx="8840786" cy="881063"/>
          </a:xfrm>
        </p:spPr>
        <p:txBody>
          <a:bodyPr/>
          <a:lstStyle/>
          <a:p>
            <a:r>
              <a:rPr lang="en-IN" sz="3200" dirty="0">
                <a:latin typeface="Arial" panose="020B0604020202020204" pitchFamily="34" charset="0"/>
                <a:cs typeface="Arial" panose="020B0604020202020204" pitchFamily="34" charset="0"/>
              </a:rPr>
              <a:t>Spoofing, Pharming, and Spam Websites</a:t>
            </a:r>
          </a:p>
        </p:txBody>
      </p:sp>
      <p:sp>
        <p:nvSpPr>
          <p:cNvPr id="3" name="Content Placeholder 2"/>
          <p:cNvSpPr>
            <a:spLocks noGrp="1"/>
          </p:cNvSpPr>
          <p:nvPr>
            <p:ph sz="quarter" idx="13"/>
          </p:nvPr>
        </p:nvSpPr>
        <p:spPr>
          <a:xfrm>
            <a:off x="201613" y="1096963"/>
            <a:ext cx="8713787" cy="5545137"/>
          </a:xfrm>
        </p:spPr>
        <p:txBody>
          <a:bodyPr/>
          <a:lstStyle/>
          <a:p>
            <a:pPr lvl="0"/>
            <a:r>
              <a:rPr lang="en-US" b="1" dirty="0">
                <a:latin typeface="Arial" panose="020B0604020202020204" pitchFamily="34" charset="0"/>
                <a:cs typeface="Arial" panose="020B0604020202020204" pitchFamily="34" charset="0"/>
              </a:rPr>
              <a:t>Spoofing: </a:t>
            </a:r>
            <a:r>
              <a:rPr lang="en-US" dirty="0">
                <a:latin typeface="Arial" panose="020B0604020202020204" pitchFamily="34" charset="0"/>
                <a:cs typeface="Arial" panose="020B0604020202020204" pitchFamily="34" charset="0"/>
              </a:rPr>
              <a:t>attempting to hide one’s true identity by using someone else’s e-mail or IP address</a:t>
            </a:r>
          </a:p>
          <a:p>
            <a:pPr lvl="0"/>
            <a:r>
              <a:rPr lang="en-US" b="1" dirty="0">
                <a:latin typeface="Arial" panose="020B0604020202020204" pitchFamily="34" charset="0"/>
                <a:cs typeface="Arial" panose="020B0604020202020204" pitchFamily="34" charset="0"/>
              </a:rPr>
              <a:t>Pharming: </a:t>
            </a:r>
            <a:r>
              <a:rPr lang="en-US" dirty="0">
                <a:latin typeface="Arial" panose="020B0604020202020204" pitchFamily="34" charset="0"/>
                <a:cs typeface="Arial" panose="020B0604020202020204" pitchFamily="34" charset="0"/>
              </a:rPr>
              <a:t>Automatically redirecting a URL to a different address, to benefit the hacker</a:t>
            </a:r>
          </a:p>
          <a:p>
            <a:pPr lvl="0"/>
            <a:r>
              <a:rPr lang="en-US" b="1" dirty="0">
                <a:latin typeface="Arial" panose="020B0604020202020204" pitchFamily="34" charset="0"/>
                <a:cs typeface="Arial" panose="020B0604020202020204" pitchFamily="34" charset="0"/>
              </a:rPr>
              <a:t>Spam (junk) websites: </a:t>
            </a:r>
            <a:r>
              <a:rPr lang="en-US" dirty="0">
                <a:latin typeface="Arial" panose="020B0604020202020204" pitchFamily="34" charset="0"/>
                <a:cs typeface="Arial" panose="020B0604020202020204" pitchFamily="34" charset="0"/>
              </a:rPr>
              <a:t>Offer collection of advertisements for other sites, which may contain malicious code</a:t>
            </a:r>
          </a:p>
        </p:txBody>
      </p:sp>
      <p:pic>
        <p:nvPicPr>
          <p:cNvPr id="11" name="Picture 10">
            <a:extLst>
              <a:ext uri="{FF2B5EF4-FFF2-40B4-BE49-F238E27FC236}">
                <a16:creationId xmlns:a16="http://schemas.microsoft.com/office/drawing/2014/main" id="{D459A129-1176-DD1E-EDE4-53ABCCF1F5DE}"/>
              </a:ext>
            </a:extLst>
          </p:cNvPr>
          <p:cNvPicPr>
            <a:picLocks noChangeAspect="1"/>
          </p:cNvPicPr>
          <p:nvPr/>
        </p:nvPicPr>
        <p:blipFill>
          <a:blip r:embed="rId2"/>
          <a:stretch>
            <a:fillRect/>
          </a:stretch>
        </p:blipFill>
        <p:spPr>
          <a:xfrm>
            <a:off x="1765300" y="3882130"/>
            <a:ext cx="5613400" cy="2899670"/>
          </a:xfrm>
          <a:prstGeom prst="rect">
            <a:avLst/>
          </a:prstGeom>
        </p:spPr>
      </p:pic>
    </p:spTree>
    <p:extLst>
      <p:ext uri="{BB962C8B-B14F-4D97-AF65-F5344CB8AC3E}">
        <p14:creationId xmlns:p14="http://schemas.microsoft.com/office/powerpoint/2010/main" val="1130059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13" y="215900"/>
            <a:ext cx="8942387" cy="1096963"/>
          </a:xfrm>
        </p:spPr>
        <p:txBody>
          <a:bodyPr/>
          <a:lstStyle/>
          <a:p>
            <a:r>
              <a:rPr lang="en-US" dirty="0">
                <a:latin typeface="Arial" panose="020B0604020202020204" pitchFamily="34" charset="0"/>
                <a:cs typeface="Arial" panose="020B0604020202020204" pitchFamily="34" charset="0"/>
              </a:rPr>
              <a:t>Sniffing and Man-in-The-Middle Attacks</a:t>
            </a:r>
            <a:endParaRPr lang="en-IN"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4EE82CED-582A-0AE0-9AF6-F12611301A00}"/>
              </a:ext>
            </a:extLst>
          </p:cNvPr>
          <p:cNvSpPr>
            <a:spLocks noGrp="1"/>
          </p:cNvSpPr>
          <p:nvPr>
            <p:ph sz="quarter" idx="13"/>
          </p:nvPr>
        </p:nvSpPr>
        <p:spPr>
          <a:xfrm>
            <a:off x="125413" y="1312863"/>
            <a:ext cx="8713787" cy="2116137"/>
          </a:xfrm>
        </p:spPr>
        <p:txBody>
          <a:bodyPr lIns="0" rIns="0"/>
          <a:lstStyle/>
          <a:p>
            <a:pPr lvl="0"/>
            <a:r>
              <a:rPr lang="en-US" b="1" noProof="0" dirty="0">
                <a:latin typeface="Arial" panose="020B0604020202020204" pitchFamily="34" charset="0"/>
                <a:cs typeface="Arial" panose="020B0604020202020204" pitchFamily="34" charset="0"/>
              </a:rPr>
              <a:t>Sniffer</a:t>
            </a:r>
          </a:p>
          <a:p>
            <a:pPr lvl="1"/>
            <a:r>
              <a:rPr lang="en-US" noProof="0" dirty="0">
                <a:latin typeface="Arial" panose="020B0604020202020204" pitchFamily="34" charset="0"/>
                <a:cs typeface="Arial" panose="020B0604020202020204" pitchFamily="34" charset="0"/>
              </a:rPr>
              <a:t>Eavesdropping program monitoring networks</a:t>
            </a:r>
          </a:p>
          <a:p>
            <a:pPr lvl="1"/>
            <a:r>
              <a:rPr lang="en-US" noProof="0" dirty="0">
                <a:latin typeface="Arial" panose="020B0604020202020204" pitchFamily="34" charset="0"/>
                <a:cs typeface="Arial" panose="020B0604020202020204" pitchFamily="34" charset="0"/>
              </a:rPr>
              <a:t>Can identify network trouble spots</a:t>
            </a:r>
          </a:p>
          <a:p>
            <a:pPr lvl="1"/>
            <a:r>
              <a:rPr lang="en-US" noProof="0" dirty="0">
                <a:latin typeface="Arial" panose="020B0604020202020204" pitchFamily="34" charset="0"/>
                <a:cs typeface="Arial" panose="020B0604020202020204" pitchFamily="34" charset="0"/>
              </a:rPr>
              <a:t>Can be used by criminals to steal proprietary information</a:t>
            </a:r>
          </a:p>
        </p:txBody>
      </p:sp>
      <p:pic>
        <p:nvPicPr>
          <p:cNvPr id="8194" name="Picture 2" descr="Man in the Middle Attack: A Havoc to Network Security - Threatcop">
            <a:extLst>
              <a:ext uri="{FF2B5EF4-FFF2-40B4-BE49-F238E27FC236}">
                <a16:creationId xmlns:a16="http://schemas.microsoft.com/office/drawing/2014/main" id="{CCF2E6D9-5476-0ED6-55E6-435EBB13A76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419601" y="3302000"/>
            <a:ext cx="4724399" cy="304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D4C4EDD8-8043-0BF0-0625-A58FCBBAC411}"/>
              </a:ext>
            </a:extLst>
          </p:cNvPr>
          <p:cNvSpPr txBox="1">
            <a:spLocks/>
          </p:cNvSpPr>
          <p:nvPr/>
        </p:nvSpPr>
        <p:spPr>
          <a:xfrm>
            <a:off x="125413" y="4368800"/>
            <a:ext cx="5411787" cy="2425700"/>
          </a:xfrm>
          <a:prstGeom prst="rect">
            <a:avLst/>
          </a:prstGeom>
          <a:noFill/>
          <a:ln>
            <a:noFill/>
          </a:ln>
        </p:spPr>
        <p:txBody>
          <a:bodyPr lIns="0" tIns="91425" rIns="0"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b="1" dirty="0">
                <a:latin typeface="Arial" panose="020B0604020202020204" pitchFamily="34" charset="0"/>
                <a:cs typeface="Arial" panose="020B0604020202020204" pitchFamily="34" charset="0"/>
              </a:rPr>
              <a:t>Man-in-the-middle attack</a:t>
            </a:r>
          </a:p>
          <a:p>
            <a:pPr marL="160337" lvl="1" indent="0">
              <a:buNone/>
            </a:pPr>
            <a:r>
              <a:rPr lang="en-US" dirty="0">
                <a:latin typeface="Arial" panose="020B0604020202020204" pitchFamily="34" charset="0"/>
                <a:cs typeface="Arial" panose="020B0604020202020204" pitchFamily="34" charset="0"/>
              </a:rPr>
              <a:t>Attacker intercepts and changes communication between two parties who believe they are communicating directly</a:t>
            </a:r>
          </a:p>
        </p:txBody>
      </p:sp>
    </p:spTree>
    <p:extLst>
      <p:ext uri="{BB962C8B-B14F-4D97-AF65-F5344CB8AC3E}">
        <p14:creationId xmlns:p14="http://schemas.microsoft.com/office/powerpoint/2010/main" val="2921939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N" dirty="0">
                <a:latin typeface="Arial" panose="020B0604020202020204" pitchFamily="34" charset="0"/>
                <a:cs typeface="Arial" panose="020B0604020202020204" pitchFamily="34" charset="0"/>
              </a:rPr>
              <a:t>DoS and DDoS Attacks</a:t>
            </a:r>
          </a:p>
        </p:txBody>
      </p:sp>
      <p:sp>
        <p:nvSpPr>
          <p:cNvPr id="6" name="Content Placeholder 2">
            <a:extLst>
              <a:ext uri="{FF2B5EF4-FFF2-40B4-BE49-F238E27FC236}">
                <a16:creationId xmlns:a16="http://schemas.microsoft.com/office/drawing/2014/main" id="{C4C80B75-36A7-E3FE-155A-D8D1FABBDDBA}"/>
              </a:ext>
            </a:extLst>
          </p:cNvPr>
          <p:cNvSpPr>
            <a:spLocks noGrp="1"/>
          </p:cNvSpPr>
          <p:nvPr>
            <p:ph sz="quarter" idx="13"/>
          </p:nvPr>
        </p:nvSpPr>
        <p:spPr>
          <a:xfrm>
            <a:off x="-1" y="1312863"/>
            <a:ext cx="5147321" cy="5075237"/>
          </a:xfrm>
        </p:spPr>
        <p:txBody>
          <a:bodyPr/>
          <a:lstStyle/>
          <a:p>
            <a:pPr lvl="0"/>
            <a:r>
              <a:rPr lang="en-US" b="1" dirty="0"/>
              <a:t>Denial of service (DoS) attack</a:t>
            </a:r>
          </a:p>
          <a:p>
            <a:pPr marL="533400" lvl="1" indent="-284163"/>
            <a:r>
              <a:rPr lang="en-US" sz="1800" dirty="0"/>
              <a:t>These attacks flood a target's network or website with traffic, overwhelming it and causing it to become unavailable to users.</a:t>
            </a:r>
          </a:p>
          <a:p>
            <a:pPr marL="432" indent="0">
              <a:buNone/>
            </a:pPr>
            <a:endParaRPr lang="en-US" b="1" dirty="0"/>
          </a:p>
          <a:p>
            <a:r>
              <a:rPr lang="en-US" b="1" dirty="0"/>
              <a:t>Distributed Denial of Service (DDoS) attack</a:t>
            </a:r>
          </a:p>
          <a:p>
            <a:pPr marL="533400" lvl="1" indent="-284163"/>
            <a:r>
              <a:rPr lang="en-US" sz="1800" dirty="0"/>
              <a:t>Uses hundreds or thousands of computers to attack target network</a:t>
            </a:r>
          </a:p>
          <a:p>
            <a:pPr marL="533400" lvl="1" indent="-284163"/>
            <a:r>
              <a:rPr lang="en-US" sz="1800" dirty="0"/>
              <a:t>DDoS </a:t>
            </a:r>
            <a:r>
              <a:rPr lang="en-US" sz="1800" dirty="0" err="1"/>
              <a:t>smokescreening</a:t>
            </a:r>
            <a:r>
              <a:rPr lang="en-US" sz="1800" dirty="0"/>
              <a:t> uses DDoS attack as a distraction to insert malware or viruses or to steal data</a:t>
            </a:r>
          </a:p>
          <a:p>
            <a:pPr lvl="1"/>
            <a:endParaRPr lang="en-US" sz="1800" dirty="0"/>
          </a:p>
        </p:txBody>
      </p:sp>
      <p:pic>
        <p:nvPicPr>
          <p:cNvPr id="5" name="Picture 4" descr="What are Distributed Denial of Service (DDoS) Attacks?">
            <a:extLst>
              <a:ext uri="{FF2B5EF4-FFF2-40B4-BE49-F238E27FC236}">
                <a16:creationId xmlns:a16="http://schemas.microsoft.com/office/drawing/2014/main" id="{F79DB270-DDDC-2FFF-733F-9E3140F67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5639" y="50979"/>
            <a:ext cx="3189761" cy="2523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D446A08-1FA0-52BA-532D-C941312AB0D8}"/>
              </a:ext>
            </a:extLst>
          </p:cNvPr>
          <p:cNvPicPr>
            <a:picLocks noChangeAspect="1"/>
          </p:cNvPicPr>
          <p:nvPr/>
        </p:nvPicPr>
        <p:blipFill>
          <a:blip r:embed="rId3"/>
          <a:stretch>
            <a:fillRect/>
          </a:stretch>
        </p:blipFill>
        <p:spPr>
          <a:xfrm>
            <a:off x="5147320" y="2407796"/>
            <a:ext cx="3996679" cy="4450203"/>
          </a:xfrm>
          <a:prstGeom prst="rect">
            <a:avLst/>
          </a:prstGeom>
        </p:spPr>
      </p:pic>
    </p:spTree>
    <p:extLst>
      <p:ext uri="{BB962C8B-B14F-4D97-AF65-F5344CB8AC3E}">
        <p14:creationId xmlns:p14="http://schemas.microsoft.com/office/powerpoint/2010/main" val="2316608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latin typeface="Arial" panose="020B0604020202020204" pitchFamily="34" charset="0"/>
                <a:cs typeface="Arial" panose="020B0604020202020204" pitchFamily="34" charset="0"/>
              </a:rPr>
              <a:t>Insider Attacks</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01613" y="1130301"/>
            <a:ext cx="8713787" cy="5511800"/>
          </a:xfrm>
        </p:spPr>
        <p:txBody>
          <a:bodyPr/>
          <a:lstStyle/>
          <a:p>
            <a:pPr lvl="0"/>
            <a:r>
              <a:rPr lang="en-US" dirty="0">
                <a:latin typeface="Arial" panose="020B0604020202020204" pitchFamily="34" charset="0"/>
                <a:cs typeface="Arial" panose="020B0604020202020204" pitchFamily="34" charset="0"/>
              </a:rPr>
              <a:t>Biggest financial threat to businesses comes from insider embezzlement</a:t>
            </a:r>
          </a:p>
          <a:p>
            <a:pPr lvl="0"/>
            <a:r>
              <a:rPr lang="en-US" dirty="0">
                <a:latin typeface="Arial" panose="020B0604020202020204" pitchFamily="34" charset="0"/>
                <a:cs typeface="Arial" panose="020B0604020202020204" pitchFamily="34" charset="0"/>
              </a:rPr>
              <a:t>Employee access to privileged information</a:t>
            </a:r>
          </a:p>
          <a:p>
            <a:pPr lvl="0"/>
            <a:r>
              <a:rPr lang="en-US" dirty="0">
                <a:latin typeface="Arial" panose="020B0604020202020204" pitchFamily="34" charset="0"/>
                <a:cs typeface="Arial" panose="020B0604020202020204" pitchFamily="34" charset="0"/>
              </a:rPr>
              <a:t>Poor security procedures</a:t>
            </a:r>
          </a:p>
          <a:p>
            <a:pPr lvl="0"/>
            <a:r>
              <a:rPr lang="en-US" dirty="0">
                <a:latin typeface="Arial" panose="020B0604020202020204" pitchFamily="34" charset="0"/>
                <a:cs typeface="Arial" panose="020B0604020202020204" pitchFamily="34" charset="0"/>
              </a:rPr>
              <a:t>Insiders more likely to be source of cyberattacks than outsiders</a:t>
            </a:r>
          </a:p>
        </p:txBody>
      </p:sp>
      <p:pic>
        <p:nvPicPr>
          <p:cNvPr id="9" name="Picture 8">
            <a:extLst>
              <a:ext uri="{FF2B5EF4-FFF2-40B4-BE49-F238E27FC236}">
                <a16:creationId xmlns:a16="http://schemas.microsoft.com/office/drawing/2014/main" id="{E26E5866-2FAC-36D7-016F-C25E065F2573}"/>
              </a:ext>
            </a:extLst>
          </p:cNvPr>
          <p:cNvPicPr>
            <a:picLocks noChangeAspect="1"/>
          </p:cNvPicPr>
          <p:nvPr/>
        </p:nvPicPr>
        <p:blipFill rotWithShape="1">
          <a:blip r:embed="rId2"/>
          <a:srcRect l="-1" r="23637"/>
          <a:stretch/>
        </p:blipFill>
        <p:spPr>
          <a:xfrm>
            <a:off x="5090168" y="4647810"/>
            <a:ext cx="4053832" cy="1253008"/>
          </a:xfrm>
          <a:prstGeom prst="rect">
            <a:avLst/>
          </a:prstGeom>
        </p:spPr>
      </p:pic>
      <p:pic>
        <p:nvPicPr>
          <p:cNvPr id="11" name="Picture 10">
            <a:extLst>
              <a:ext uri="{FF2B5EF4-FFF2-40B4-BE49-F238E27FC236}">
                <a16:creationId xmlns:a16="http://schemas.microsoft.com/office/drawing/2014/main" id="{165BBC11-6B2B-51AA-3169-AD084C874463}"/>
              </a:ext>
            </a:extLst>
          </p:cNvPr>
          <p:cNvPicPr>
            <a:picLocks noChangeAspect="1"/>
          </p:cNvPicPr>
          <p:nvPr/>
        </p:nvPicPr>
        <p:blipFill rotWithShape="1">
          <a:blip r:embed="rId3"/>
          <a:srcRect t="3171"/>
          <a:stretch/>
        </p:blipFill>
        <p:spPr>
          <a:xfrm>
            <a:off x="201613" y="5677150"/>
            <a:ext cx="5703887" cy="1098461"/>
          </a:xfrm>
          <a:prstGeom prst="rect">
            <a:avLst/>
          </a:prstGeom>
        </p:spPr>
      </p:pic>
      <p:pic>
        <p:nvPicPr>
          <p:cNvPr id="7" name="Picture 6">
            <a:extLst>
              <a:ext uri="{FF2B5EF4-FFF2-40B4-BE49-F238E27FC236}">
                <a16:creationId xmlns:a16="http://schemas.microsoft.com/office/drawing/2014/main" id="{584C3548-2DD0-294D-B625-6789B71C7808}"/>
              </a:ext>
            </a:extLst>
          </p:cNvPr>
          <p:cNvPicPr>
            <a:picLocks noChangeAspect="1"/>
          </p:cNvPicPr>
          <p:nvPr/>
        </p:nvPicPr>
        <p:blipFill rotWithShape="1">
          <a:blip r:embed="rId4"/>
          <a:srcRect r="5586"/>
          <a:stretch/>
        </p:blipFill>
        <p:spPr>
          <a:xfrm>
            <a:off x="138113" y="4206007"/>
            <a:ext cx="5081587" cy="1129513"/>
          </a:xfrm>
          <a:prstGeom prst="rect">
            <a:avLst/>
          </a:prstGeom>
        </p:spPr>
      </p:pic>
    </p:spTree>
    <p:extLst>
      <p:ext uri="{BB962C8B-B14F-4D97-AF65-F5344CB8AC3E}">
        <p14:creationId xmlns:p14="http://schemas.microsoft.com/office/powerpoint/2010/main" val="2930038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latin typeface="Arial" panose="020B0604020202020204" pitchFamily="34" charset="0"/>
                <a:cs typeface="Arial" panose="020B0604020202020204" pitchFamily="34" charset="0"/>
              </a:rPr>
              <a:t>Poorly Designed Software</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01613" y="914400"/>
            <a:ext cx="8866187" cy="5727701"/>
          </a:xfrm>
        </p:spPr>
        <p:txBody>
          <a:bodyPr/>
          <a:lstStyle/>
          <a:p>
            <a:pPr lvl="0"/>
            <a:r>
              <a:rPr lang="en-US" dirty="0">
                <a:latin typeface="Arial" panose="020B0604020202020204" pitchFamily="34" charset="0"/>
                <a:cs typeface="Arial" panose="020B0604020202020204" pitchFamily="34" charset="0"/>
              </a:rPr>
              <a:t>Increase in complexity of and demand for software has led to increase in flaws and vulnerabilities</a:t>
            </a:r>
          </a:p>
          <a:p>
            <a:pPr lvl="0">
              <a:spcBef>
                <a:spcPts val="600"/>
              </a:spcBef>
            </a:pPr>
            <a:endParaRPr lang="en-US" sz="1000" dirty="0">
              <a:latin typeface="Arial" panose="020B0604020202020204" pitchFamily="34" charset="0"/>
              <a:cs typeface="Arial" panose="020B0604020202020204" pitchFamily="34" charset="0"/>
            </a:endParaRPr>
          </a:p>
          <a:p>
            <a:pPr lvl="0">
              <a:spcBef>
                <a:spcPts val="0"/>
              </a:spcBef>
            </a:pPr>
            <a:r>
              <a:rPr lang="en-US" b="1" dirty="0">
                <a:latin typeface="Arial" panose="020B0604020202020204" pitchFamily="34" charset="0"/>
                <a:cs typeface="Arial" panose="020B0604020202020204" pitchFamily="34" charset="0"/>
              </a:rPr>
              <a:t>SQL injection attacks</a:t>
            </a:r>
          </a:p>
          <a:p>
            <a:pPr marL="533400" lvl="1" indent="-284163"/>
            <a:r>
              <a:rPr lang="en-US" noProof="0" dirty="0">
                <a:latin typeface="Arial" panose="020B0604020202020204" pitchFamily="34" charset="0"/>
                <a:cs typeface="Arial" panose="020B0604020202020204" pitchFamily="34" charset="0"/>
              </a:rPr>
              <a:t>Large number of web applications believed to be vulnerable to an SQL injection attack</a:t>
            </a:r>
          </a:p>
        </p:txBody>
      </p:sp>
      <p:pic>
        <p:nvPicPr>
          <p:cNvPr id="9218" name="Picture 2" descr="What is a zero-day exploit? Definition and prevention tips – Norton">
            <a:extLst>
              <a:ext uri="{FF2B5EF4-FFF2-40B4-BE49-F238E27FC236}">
                <a16:creationId xmlns:a16="http://schemas.microsoft.com/office/drawing/2014/main" id="{3E9DD7C8-70BC-CC2C-1E9A-568E643DDD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09" t="2659" r="4186" b="1732"/>
          <a:stretch/>
        </p:blipFill>
        <p:spPr bwMode="auto">
          <a:xfrm>
            <a:off x="355601" y="3289300"/>
            <a:ext cx="3530600" cy="3505200"/>
          </a:xfrm>
          <a:prstGeom prst="rect">
            <a:avLst/>
          </a:prstGeom>
          <a:noFill/>
          <a:ln>
            <a:solidFill>
              <a:srgbClr val="007FA3"/>
            </a:solidFill>
          </a:ln>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9D426FCB-4F7B-7184-8A67-B4A718639BD1}"/>
              </a:ext>
            </a:extLst>
          </p:cNvPr>
          <p:cNvSpPr txBox="1">
            <a:spLocks/>
          </p:cNvSpPr>
          <p:nvPr/>
        </p:nvSpPr>
        <p:spPr>
          <a:xfrm>
            <a:off x="3886201" y="3975100"/>
            <a:ext cx="5181599" cy="281940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b="1" dirty="0">
                <a:latin typeface="Arial" panose="020B0604020202020204" pitchFamily="34" charset="0"/>
                <a:cs typeface="Arial" panose="020B0604020202020204" pitchFamily="34" charset="0"/>
              </a:rPr>
              <a:t>Zero-day vulnerabilities</a:t>
            </a:r>
          </a:p>
          <a:p>
            <a:pPr marL="444500" lvl="1" indent="-284163"/>
            <a:r>
              <a:rPr lang="en-US" dirty="0">
                <a:latin typeface="Arial" panose="020B0604020202020204" pitchFamily="34" charset="0"/>
                <a:cs typeface="Arial" panose="020B0604020202020204" pitchFamily="34" charset="0"/>
              </a:rPr>
              <a:t>Second biggest risk to endpoint security, just behind ransomware</a:t>
            </a:r>
          </a:p>
        </p:txBody>
      </p:sp>
    </p:spTree>
    <p:extLst>
      <p:ext uri="{BB962C8B-B14F-4D97-AF65-F5344CB8AC3E}">
        <p14:creationId xmlns:p14="http://schemas.microsoft.com/office/powerpoint/2010/main" val="3962011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liARC | Fake Facebook Likes and User Saturation">
            <a:extLst>
              <a:ext uri="{FF2B5EF4-FFF2-40B4-BE49-F238E27FC236}">
                <a16:creationId xmlns:a16="http://schemas.microsoft.com/office/drawing/2014/main" id="{879AFB99-C414-FECA-22D4-F811102D2A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16399">
            <a:off x="7569200" y="242593"/>
            <a:ext cx="1117600" cy="10134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01613" y="215900"/>
            <a:ext cx="8713787" cy="1096963"/>
          </a:xfrm>
        </p:spPr>
        <p:txBody>
          <a:bodyPr/>
          <a:lstStyle/>
          <a:p>
            <a:r>
              <a:rPr lang="en-US" dirty="0"/>
              <a:t>Social Network Security Issues</a:t>
            </a:r>
            <a:endParaRPr lang="en-IN" dirty="0"/>
          </a:p>
        </p:txBody>
      </p:sp>
      <p:sp>
        <p:nvSpPr>
          <p:cNvPr id="3" name="Content Placeholder 2"/>
          <p:cNvSpPr>
            <a:spLocks noGrp="1"/>
          </p:cNvSpPr>
          <p:nvPr>
            <p:ph sz="quarter" idx="13"/>
          </p:nvPr>
        </p:nvSpPr>
        <p:spPr>
          <a:xfrm>
            <a:off x="201613" y="965201"/>
            <a:ext cx="8866187" cy="5676900"/>
          </a:xfrm>
        </p:spPr>
        <p:txBody>
          <a:bodyPr/>
          <a:lstStyle/>
          <a:p>
            <a:pPr lvl="0"/>
            <a:r>
              <a:rPr lang="en-US" b="1" dirty="0"/>
              <a:t>Social networks an environment for:</a:t>
            </a:r>
          </a:p>
          <a:p>
            <a:pPr marL="444500" lvl="1" indent="-284163"/>
            <a:r>
              <a:rPr lang="en-US" dirty="0"/>
              <a:t>Viruses, site takeovers, identity fraud, malware-loaded apps, click hijacking, phishing, spam</a:t>
            </a:r>
          </a:p>
          <a:p>
            <a:pPr lvl="0"/>
            <a:r>
              <a:rPr lang="en-US" b="1" dirty="0"/>
              <a:t>Manual sharing scams </a:t>
            </a:r>
            <a:r>
              <a:rPr lang="en-US" dirty="0"/>
              <a:t>Sharing of files that link to malicious sites</a:t>
            </a:r>
          </a:p>
          <a:p>
            <a:pPr lvl="0"/>
            <a:r>
              <a:rPr lang="en-US" b="1" dirty="0"/>
              <a:t>Fake offerings, fake Like buttons, and fake apps</a:t>
            </a:r>
          </a:p>
        </p:txBody>
      </p:sp>
      <p:pic>
        <p:nvPicPr>
          <p:cNvPr id="7" name="Picture 6">
            <a:extLst>
              <a:ext uri="{FF2B5EF4-FFF2-40B4-BE49-F238E27FC236}">
                <a16:creationId xmlns:a16="http://schemas.microsoft.com/office/drawing/2014/main" id="{C2A5622A-6FCD-4D7F-CB11-58323A8E7EE0}"/>
              </a:ext>
            </a:extLst>
          </p:cNvPr>
          <p:cNvPicPr>
            <a:picLocks noChangeAspect="1"/>
          </p:cNvPicPr>
          <p:nvPr/>
        </p:nvPicPr>
        <p:blipFill>
          <a:blip r:embed="rId3"/>
          <a:stretch>
            <a:fillRect/>
          </a:stretch>
        </p:blipFill>
        <p:spPr>
          <a:xfrm>
            <a:off x="336550" y="3784600"/>
            <a:ext cx="4045137" cy="3073400"/>
          </a:xfrm>
          <a:prstGeom prst="rect">
            <a:avLst/>
          </a:prstGeom>
        </p:spPr>
      </p:pic>
      <p:sp>
        <p:nvSpPr>
          <p:cNvPr id="8" name="Content Placeholder 2">
            <a:extLst>
              <a:ext uri="{FF2B5EF4-FFF2-40B4-BE49-F238E27FC236}">
                <a16:creationId xmlns:a16="http://schemas.microsoft.com/office/drawing/2014/main" id="{8E541C86-8967-E985-C3EE-70CED7104857}"/>
              </a:ext>
            </a:extLst>
          </p:cNvPr>
          <p:cNvSpPr txBox="1">
            <a:spLocks/>
          </p:cNvSpPr>
          <p:nvPr/>
        </p:nvSpPr>
        <p:spPr>
          <a:xfrm>
            <a:off x="4381688" y="4025901"/>
            <a:ext cx="4686112" cy="1866898"/>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432" indent="0" algn="ctr">
              <a:buNone/>
            </a:pPr>
            <a:r>
              <a:rPr lang="en-US" dirty="0"/>
              <a:t>2020 Twitter hack used social engineering to take control of dozens of prominent accounts and post Bitcoin scam</a:t>
            </a:r>
          </a:p>
        </p:txBody>
      </p:sp>
      <p:sp>
        <p:nvSpPr>
          <p:cNvPr id="9" name="Rectangle 8">
            <a:extLst>
              <a:ext uri="{FF2B5EF4-FFF2-40B4-BE49-F238E27FC236}">
                <a16:creationId xmlns:a16="http://schemas.microsoft.com/office/drawing/2014/main" id="{66E406D4-4056-472E-4290-391F176BD380}"/>
              </a:ext>
            </a:extLst>
          </p:cNvPr>
          <p:cNvSpPr/>
          <p:nvPr/>
        </p:nvSpPr>
        <p:spPr>
          <a:xfrm>
            <a:off x="201613" y="3784600"/>
            <a:ext cx="8866187" cy="3073400"/>
          </a:xfrm>
          <a:prstGeom prst="rect">
            <a:avLst/>
          </a:prstGeom>
          <a:noFill/>
          <a:ln w="19050">
            <a:solidFill>
              <a:srgbClr val="007F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95110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noProof="0" dirty="0"/>
              <a:t>Mobile Platform Security Issues</a:t>
            </a:r>
          </a:p>
        </p:txBody>
      </p:sp>
      <p:sp>
        <p:nvSpPr>
          <p:cNvPr id="3" name="Content Placeholder 2"/>
          <p:cNvSpPr>
            <a:spLocks noGrp="1"/>
          </p:cNvSpPr>
          <p:nvPr>
            <p:ph sz="quarter" idx="13"/>
          </p:nvPr>
        </p:nvSpPr>
        <p:spPr>
          <a:xfrm>
            <a:off x="16941" y="965201"/>
            <a:ext cx="8898460" cy="3441700"/>
          </a:xfrm>
        </p:spPr>
        <p:txBody>
          <a:bodyPr/>
          <a:lstStyle/>
          <a:p>
            <a:pPr lvl="0"/>
            <a:r>
              <a:rPr lang="en-US" dirty="0"/>
              <a:t>Mobile devices face same risks as any Internet-connected devices as well as some additional risks</a:t>
            </a:r>
            <a:r>
              <a:rPr lang="en-US" noProof="0" dirty="0"/>
              <a:t>es</a:t>
            </a:r>
          </a:p>
          <a:p>
            <a:pPr lvl="0">
              <a:spcBef>
                <a:spcPts val="0"/>
              </a:spcBef>
            </a:pPr>
            <a:endParaRPr lang="en-US" sz="1600" dirty="0"/>
          </a:p>
          <a:p>
            <a:pPr lvl="0"/>
            <a:r>
              <a:rPr lang="en-US" noProof="0" dirty="0"/>
              <a:t>Threats include:</a:t>
            </a:r>
          </a:p>
          <a:p>
            <a:pPr marL="622300" lvl="1" indent="-284163"/>
            <a:r>
              <a:rPr lang="en-US" dirty="0"/>
              <a:t>Rogue apps</a:t>
            </a:r>
          </a:p>
          <a:p>
            <a:pPr marL="622300" lvl="1" indent="-284163"/>
            <a:r>
              <a:rPr lang="en-US" dirty="0"/>
              <a:t>Browser-based malware</a:t>
            </a:r>
          </a:p>
          <a:p>
            <a:pPr marL="622300" lvl="1" indent="-284163"/>
            <a:r>
              <a:rPr lang="en-US" noProof="0" dirty="0"/>
              <a:t>Smishing and SMS spoofing</a:t>
            </a:r>
          </a:p>
        </p:txBody>
      </p:sp>
      <p:sp>
        <p:nvSpPr>
          <p:cNvPr id="13" name="Content Placeholder 2">
            <a:extLst>
              <a:ext uri="{FF2B5EF4-FFF2-40B4-BE49-F238E27FC236}">
                <a16:creationId xmlns:a16="http://schemas.microsoft.com/office/drawing/2014/main" id="{3ACE4EBC-8DBC-B696-67FE-42296EE1C904}"/>
              </a:ext>
            </a:extLst>
          </p:cNvPr>
          <p:cNvSpPr txBox="1">
            <a:spLocks/>
          </p:cNvSpPr>
          <p:nvPr/>
        </p:nvSpPr>
        <p:spPr>
          <a:xfrm>
            <a:off x="252000" y="4349750"/>
            <a:ext cx="8640000" cy="2216150"/>
          </a:xfrm>
          <a:prstGeom prst="rect">
            <a:avLst/>
          </a:prstGeom>
          <a:noFill/>
          <a:ln>
            <a:solidFill>
              <a:srgbClr val="007FA3"/>
            </a:solid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buNone/>
            </a:pPr>
            <a:r>
              <a:rPr lang="en-IE" dirty="0"/>
              <a:t>Between 2021 and 2022, the number of critical vulnerabilities discovered on the Android operating system grew from 571 to 897.</a:t>
            </a:r>
          </a:p>
          <a:p>
            <a:pPr marL="0" indent="0">
              <a:buNone/>
            </a:pPr>
            <a:r>
              <a:rPr lang="en-IE" dirty="0"/>
              <a:t>Apple iOS platforms account for a significant majority–80%, of the zero-day vulnerabilities being exploited in the wild.</a:t>
            </a:r>
            <a:endParaRPr lang="en-US" dirty="0"/>
          </a:p>
        </p:txBody>
      </p:sp>
      <p:sp>
        <p:nvSpPr>
          <p:cNvPr id="14" name="TextBox 13">
            <a:extLst>
              <a:ext uri="{FF2B5EF4-FFF2-40B4-BE49-F238E27FC236}">
                <a16:creationId xmlns:a16="http://schemas.microsoft.com/office/drawing/2014/main" id="{A6EFC9D8-5948-A77A-3340-BFB3C6C9B984}"/>
              </a:ext>
            </a:extLst>
          </p:cNvPr>
          <p:cNvSpPr txBox="1"/>
          <p:nvPr/>
        </p:nvSpPr>
        <p:spPr>
          <a:xfrm>
            <a:off x="252000" y="6550223"/>
            <a:ext cx="8640000" cy="307777"/>
          </a:xfrm>
          <a:prstGeom prst="rect">
            <a:avLst/>
          </a:prstGeom>
          <a:solidFill>
            <a:srgbClr val="007FA3"/>
          </a:solidFill>
        </p:spPr>
        <p:txBody>
          <a:bodyPr wrap="square" rtlCol="0">
            <a:spAutoFit/>
          </a:bodyPr>
          <a:lstStyle/>
          <a:p>
            <a:pPr algn="ctr"/>
            <a:r>
              <a:rPr lang="en-IE" b="1" i="0" dirty="0">
                <a:solidFill>
                  <a:schemeClr val="bg1"/>
                </a:solidFill>
                <a:effectLst/>
                <a:latin typeface="Archivo"/>
                <a:hlinkClick r:id="rId2">
                  <a:extLst>
                    <a:ext uri="{A12FA001-AC4F-418D-AE19-62706E023703}">
                      <ahyp:hlinkClr xmlns:ahyp="http://schemas.microsoft.com/office/drawing/2018/hyperlinkcolor" val="tx"/>
                    </a:ext>
                  </a:extLst>
                </a:hlinkClick>
              </a:rPr>
              <a:t>Zimperium: 2023 Global Mobile Threat Report </a:t>
            </a:r>
            <a:r>
              <a:rPr lang="en-IE" b="0" i="0" dirty="0">
                <a:solidFill>
                  <a:schemeClr val="bg1"/>
                </a:solidFill>
                <a:effectLst/>
                <a:latin typeface="Archivo"/>
                <a:hlinkClick r:id="rId2">
                  <a:extLst>
                    <a:ext uri="{A12FA001-AC4F-418D-AE19-62706E023703}">
                      <ahyp:hlinkClr xmlns:ahyp="http://schemas.microsoft.com/office/drawing/2018/hyperlinkcolor" val="tx"/>
                    </a:ext>
                  </a:extLst>
                </a:hlinkClick>
              </a:rPr>
              <a:t>June 28, 2023 </a:t>
            </a:r>
            <a:endParaRPr lang="en-IE" dirty="0">
              <a:solidFill>
                <a:schemeClr val="bg1"/>
              </a:solidFill>
            </a:endParaRPr>
          </a:p>
        </p:txBody>
      </p:sp>
    </p:spTree>
    <p:extLst>
      <p:ext uri="{BB962C8B-B14F-4D97-AF65-F5344CB8AC3E}">
        <p14:creationId xmlns:p14="http://schemas.microsoft.com/office/powerpoint/2010/main" val="2867907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Insight on Technology: Think Your Smartphone Is Secure?</a:t>
            </a:r>
            <a:endParaRPr lang="en-IN"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3202" y="1554920"/>
            <a:ext cx="8713177" cy="4769679"/>
          </a:xfrm>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Class Discussion</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What types of threats do smartphones face?</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Are there any vulnerabilities specific to mobile devices?</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What qualities of apps make them a vulnerable security point in smartphone use?</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Are apps more or less likely to be subject to threats than traditional P</a:t>
            </a:r>
            <a:r>
              <a:rPr lang="en-US" altLang="en-US" sz="100" kern="1200" dirty="0">
                <a:solidFill>
                  <a:srgbClr val="000000"/>
                </a:solidFill>
                <a:latin typeface="Arial" panose="020B0604020202020204" pitchFamily="34" charset="0"/>
                <a:cs typeface="Arial" panose="020B0604020202020204" pitchFamily="34" charset="0"/>
              </a:rPr>
              <a:t> </a:t>
            </a:r>
            <a:r>
              <a:rPr lang="en-US" altLang="en-US" kern="1200" dirty="0">
                <a:solidFill>
                  <a:srgbClr val="000000"/>
                </a:solidFill>
                <a:latin typeface="Arial" panose="020B0604020202020204" pitchFamily="34" charset="0"/>
                <a:cs typeface="Arial" panose="020B0604020202020204" pitchFamily="34" charset="0"/>
              </a:rPr>
              <a:t>C software programs?</a:t>
            </a:r>
          </a:p>
        </p:txBody>
      </p:sp>
    </p:spTree>
    <p:extLst>
      <p:ext uri="{BB962C8B-B14F-4D97-AF65-F5344CB8AC3E}">
        <p14:creationId xmlns:p14="http://schemas.microsoft.com/office/powerpoint/2010/main" val="1385699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1A24-9131-B5FB-04A1-E5874BA95C80}"/>
              </a:ext>
            </a:extLst>
          </p:cNvPr>
          <p:cNvSpPr>
            <a:spLocks noGrp="1"/>
          </p:cNvSpPr>
          <p:nvPr>
            <p:ph type="title"/>
          </p:nvPr>
        </p:nvSpPr>
        <p:spPr/>
        <p:txBody>
          <a:bodyPr/>
          <a:lstStyle/>
          <a:p>
            <a:r>
              <a:rPr lang="en-GB" dirty="0"/>
              <a:t>Mobile Threats</a:t>
            </a:r>
          </a:p>
        </p:txBody>
      </p:sp>
      <p:sp>
        <p:nvSpPr>
          <p:cNvPr id="3" name="Content Placeholder 2">
            <a:extLst>
              <a:ext uri="{FF2B5EF4-FFF2-40B4-BE49-F238E27FC236}">
                <a16:creationId xmlns:a16="http://schemas.microsoft.com/office/drawing/2014/main" id="{8F1C9B65-B727-886D-B947-9D2FB717D06A}"/>
              </a:ext>
            </a:extLst>
          </p:cNvPr>
          <p:cNvSpPr>
            <a:spLocks noGrp="1"/>
          </p:cNvSpPr>
          <p:nvPr>
            <p:ph sz="quarter" idx="13"/>
          </p:nvPr>
        </p:nvSpPr>
        <p:spPr>
          <a:xfrm>
            <a:off x="202223" y="1169526"/>
            <a:ext cx="8713176" cy="5329979"/>
          </a:xfrm>
        </p:spPr>
        <p:txBody>
          <a:bodyPr/>
          <a:lstStyle/>
          <a:p>
            <a:r>
              <a:rPr lang="en-GB" b="1" dirty="0">
                <a:solidFill>
                  <a:srgbClr val="0070C0"/>
                </a:solidFill>
              </a:rPr>
              <a:t>Malware</a:t>
            </a:r>
            <a:r>
              <a:rPr lang="en-GB" dirty="0"/>
              <a:t>: Viruses, spyware, trojans, and ransomware adapted for Android/iOS.</a:t>
            </a:r>
          </a:p>
          <a:p>
            <a:r>
              <a:rPr lang="en-US" b="1" dirty="0">
                <a:solidFill>
                  <a:srgbClr val="0070C0"/>
                </a:solidFill>
              </a:rPr>
              <a:t>Phishing &amp; Social Engineering</a:t>
            </a:r>
            <a:r>
              <a:rPr lang="en-US" dirty="0"/>
              <a:t>: SMS (“smishing”), fake login screens, malicious QR codes.</a:t>
            </a:r>
          </a:p>
          <a:p>
            <a:r>
              <a:rPr lang="en-US" b="1" dirty="0">
                <a:solidFill>
                  <a:srgbClr val="0070C0"/>
                </a:solidFill>
              </a:rPr>
              <a:t>Network Attacks</a:t>
            </a:r>
            <a:r>
              <a:rPr lang="en-US" dirty="0"/>
              <a:t>: Data interception on unsecured Wi-Fi (man-in-the-middle attacks).</a:t>
            </a:r>
          </a:p>
          <a:p>
            <a:r>
              <a:rPr lang="en-GB" b="1" dirty="0">
                <a:solidFill>
                  <a:srgbClr val="0070C0"/>
                </a:solidFill>
              </a:rPr>
              <a:t>T</a:t>
            </a:r>
            <a:r>
              <a:rPr lang="en-US" b="1" dirty="0">
                <a:solidFill>
                  <a:srgbClr val="0070C0"/>
                </a:solidFill>
              </a:rPr>
              <a:t>heft &amp; Physical Access</a:t>
            </a:r>
            <a:r>
              <a:rPr lang="en-US" dirty="0"/>
              <a:t>: Lost or stolen devices exposing unencrypted data.</a:t>
            </a:r>
          </a:p>
          <a:p>
            <a:r>
              <a:rPr lang="en-US" b="1" dirty="0">
                <a:solidFill>
                  <a:srgbClr val="0070C0"/>
                </a:solidFill>
              </a:rPr>
              <a:t>Tracking &amp; Surveillance</a:t>
            </a:r>
            <a:r>
              <a:rPr lang="en-US" dirty="0"/>
              <a:t>: GPS tracking, unauthorized microphone/camera use.</a:t>
            </a:r>
          </a:p>
          <a:p>
            <a:r>
              <a:rPr lang="en-US" b="1" dirty="0">
                <a:solidFill>
                  <a:srgbClr val="0070C0"/>
                </a:solidFill>
              </a:rPr>
              <a:t>Exploits</a:t>
            </a:r>
            <a:r>
              <a:rPr lang="en-US" dirty="0"/>
              <a:t>: Vulnerabilities in the OS, firmware, or apps exploited for privilege escalation.</a:t>
            </a:r>
          </a:p>
          <a:p>
            <a:endParaRPr lang="en-GB" dirty="0"/>
          </a:p>
        </p:txBody>
      </p:sp>
    </p:spTree>
    <p:extLst>
      <p:ext uri="{BB962C8B-B14F-4D97-AF65-F5344CB8AC3E}">
        <p14:creationId xmlns:p14="http://schemas.microsoft.com/office/powerpoint/2010/main" val="3519366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F1C9C-0DF4-2495-14C8-690A010E2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6FFB8-F278-37E9-C573-5AFA89FDCF2B}"/>
              </a:ext>
            </a:extLst>
          </p:cNvPr>
          <p:cNvSpPr>
            <a:spLocks noGrp="1"/>
          </p:cNvSpPr>
          <p:nvPr>
            <p:ph type="title"/>
          </p:nvPr>
        </p:nvSpPr>
        <p:spPr/>
        <p:txBody>
          <a:bodyPr/>
          <a:lstStyle/>
          <a:p>
            <a:r>
              <a:rPr lang="en-GB" dirty="0"/>
              <a:t>Mobile Specific Threats</a:t>
            </a:r>
          </a:p>
        </p:txBody>
      </p:sp>
      <p:sp>
        <p:nvSpPr>
          <p:cNvPr id="3" name="Content Placeholder 2">
            <a:extLst>
              <a:ext uri="{FF2B5EF4-FFF2-40B4-BE49-F238E27FC236}">
                <a16:creationId xmlns:a16="http://schemas.microsoft.com/office/drawing/2014/main" id="{3D5C75EE-C8DA-B881-C1B8-354AA928774D}"/>
              </a:ext>
            </a:extLst>
          </p:cNvPr>
          <p:cNvSpPr>
            <a:spLocks noGrp="1"/>
          </p:cNvSpPr>
          <p:nvPr>
            <p:ph sz="quarter" idx="13"/>
          </p:nvPr>
        </p:nvSpPr>
        <p:spPr/>
        <p:txBody>
          <a:bodyPr/>
          <a:lstStyle/>
          <a:p>
            <a:r>
              <a:rPr lang="en-GB" b="1" dirty="0">
                <a:solidFill>
                  <a:srgbClr val="0070C0"/>
                </a:solidFill>
              </a:rPr>
              <a:t>App Store Ecosystem</a:t>
            </a:r>
            <a:r>
              <a:rPr lang="en-GB" dirty="0"/>
              <a:t>: Even official stores sometimes fail to detect malicious apps. On Android, sideloading apps from third-party stores greatly increases risk.</a:t>
            </a:r>
          </a:p>
          <a:p>
            <a:r>
              <a:rPr lang="en-GB" b="1" dirty="0">
                <a:solidFill>
                  <a:srgbClr val="0070C0"/>
                </a:solidFill>
              </a:rPr>
              <a:t>Fragmentation</a:t>
            </a:r>
            <a:r>
              <a:rPr lang="en-GB" dirty="0"/>
              <a:t>: Many Android devices don’t receive timely OS/security updates, leaving older devices vulnerable.</a:t>
            </a:r>
          </a:p>
          <a:p>
            <a:r>
              <a:rPr lang="en-GB" b="1" dirty="0">
                <a:solidFill>
                  <a:srgbClr val="0070C0"/>
                </a:solidFill>
              </a:rPr>
              <a:t>Mobile Hardware Features</a:t>
            </a:r>
            <a:r>
              <a:rPr lang="en-GB" dirty="0"/>
              <a:t>: Sensors (GPS, accelerometer, camera, microphone) expand the attack surface. An app with excessive permissions can become a surveillance tool.</a:t>
            </a:r>
          </a:p>
          <a:p>
            <a:r>
              <a:rPr lang="en-GB" b="1" dirty="0">
                <a:solidFill>
                  <a:srgbClr val="0070C0"/>
                </a:solidFill>
              </a:rPr>
              <a:t>SIM Swap Attacks</a:t>
            </a:r>
            <a:r>
              <a:rPr lang="en-GB" dirty="0"/>
              <a:t>: Attackers trick mobile carriers into reassigning your phone number, hijacking SMS-based authentication.</a:t>
            </a:r>
          </a:p>
        </p:txBody>
      </p:sp>
    </p:spTree>
    <p:extLst>
      <p:ext uri="{BB962C8B-B14F-4D97-AF65-F5344CB8AC3E}">
        <p14:creationId xmlns:p14="http://schemas.microsoft.com/office/powerpoint/2010/main" val="39994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ecurity Challenges On Mobile Devices | Smart Phone Security Threats | Mobile phone security threats | Le VPN">
            <a:extLst>
              <a:ext uri="{FF2B5EF4-FFF2-40B4-BE49-F238E27FC236}">
                <a16:creationId xmlns:a16="http://schemas.microsoft.com/office/drawing/2014/main" id="{8FDB4258-01BF-0897-3C36-9109999478C6}"/>
              </a:ext>
            </a:extLst>
          </p:cNvPr>
          <p:cNvPicPr>
            <a:picLocks noGrp="1" noChangeAspect="1" noChangeArrowheads="1"/>
          </p:cNvPicPr>
          <p:nvPr>
            <p:ph sz="quarter" idx="13"/>
          </p:nvPr>
        </p:nvPicPr>
        <p:blipFill rotWithShape="1">
          <a:blip r:embed="rId2">
            <a:extLst>
              <a:ext uri="{28A0092B-C50C-407E-A947-70E740481C1C}">
                <a14:useLocalDpi xmlns:a14="http://schemas.microsoft.com/office/drawing/2010/main" val="0"/>
              </a:ext>
            </a:extLst>
          </a:blip>
          <a:srcRect r="1023"/>
          <a:stretch/>
        </p:blipFill>
        <p:spPr bwMode="auto">
          <a:xfrm>
            <a:off x="246911" y="1649953"/>
            <a:ext cx="8713787" cy="46073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AB4085-18E0-AF19-B4F3-B02A26857441}"/>
              </a:ext>
            </a:extLst>
          </p:cNvPr>
          <p:cNvSpPr txBox="1"/>
          <p:nvPr/>
        </p:nvSpPr>
        <p:spPr>
          <a:xfrm>
            <a:off x="246911" y="381663"/>
            <a:ext cx="8713787" cy="1046440"/>
          </a:xfrm>
          <a:prstGeom prst="rect">
            <a:avLst/>
          </a:prstGeom>
          <a:noFill/>
        </p:spPr>
        <p:txBody>
          <a:bodyPr wrap="square" rtlCol="0">
            <a:spAutoFit/>
          </a:bodyPr>
          <a:lstStyle/>
          <a:p>
            <a:r>
              <a:rPr lang="en-GB" sz="2400" b="1" dirty="0">
                <a:solidFill>
                  <a:srgbClr val="0070C0"/>
                </a:solidFill>
              </a:rPr>
              <a:t>Bluetooth &amp; NFC Exploits</a:t>
            </a:r>
            <a:r>
              <a:rPr lang="en-GB" sz="2400" dirty="0"/>
              <a:t>: These short-range technologies can be abused for attacks in public spaces.</a:t>
            </a:r>
          </a:p>
          <a:p>
            <a:endParaRPr lang="en-GB" dirty="0"/>
          </a:p>
        </p:txBody>
      </p:sp>
    </p:spTree>
    <p:extLst>
      <p:ext uri="{BB962C8B-B14F-4D97-AF65-F5344CB8AC3E}">
        <p14:creationId xmlns:p14="http://schemas.microsoft.com/office/powerpoint/2010/main" val="1458198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3B8C3-F7B0-7C79-FF71-213C925E8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DBF48-5216-89C9-1F55-70304B3352F2}"/>
              </a:ext>
            </a:extLst>
          </p:cNvPr>
          <p:cNvSpPr>
            <a:spLocks noGrp="1"/>
          </p:cNvSpPr>
          <p:nvPr>
            <p:ph type="title"/>
          </p:nvPr>
        </p:nvSpPr>
        <p:spPr/>
        <p:txBody>
          <a:bodyPr/>
          <a:lstStyle/>
          <a:p>
            <a:r>
              <a:rPr lang="en-GB" dirty="0"/>
              <a:t>Mobile Specific Vulnerabilities</a:t>
            </a:r>
          </a:p>
        </p:txBody>
      </p:sp>
      <p:sp>
        <p:nvSpPr>
          <p:cNvPr id="3" name="Content Placeholder 2">
            <a:extLst>
              <a:ext uri="{FF2B5EF4-FFF2-40B4-BE49-F238E27FC236}">
                <a16:creationId xmlns:a16="http://schemas.microsoft.com/office/drawing/2014/main" id="{3F4EEF27-361E-B7FE-5551-75E2132A66F1}"/>
              </a:ext>
            </a:extLst>
          </p:cNvPr>
          <p:cNvSpPr>
            <a:spLocks noGrp="1"/>
          </p:cNvSpPr>
          <p:nvPr>
            <p:ph sz="quarter" idx="13"/>
          </p:nvPr>
        </p:nvSpPr>
        <p:spPr/>
        <p:txBody>
          <a:bodyPr/>
          <a:lstStyle/>
          <a:p>
            <a:r>
              <a:rPr lang="en-US" b="1" dirty="0">
                <a:solidFill>
                  <a:srgbClr val="0070C0"/>
                </a:solidFill>
              </a:rPr>
              <a:t>Excessive Permissions</a:t>
            </a:r>
            <a:r>
              <a:rPr lang="en-US" dirty="0"/>
              <a:t>: Apps that request unnecessary access (e.g., flashlight apps asking for contact list).</a:t>
            </a:r>
          </a:p>
          <a:p>
            <a:r>
              <a:rPr lang="en-US" b="1" dirty="0">
                <a:solidFill>
                  <a:srgbClr val="0070C0"/>
                </a:solidFill>
              </a:rPr>
              <a:t>Poor Coding Practices</a:t>
            </a:r>
            <a:r>
              <a:rPr lang="en-US" dirty="0"/>
              <a:t>: Lack of input validation, weak encryption, insecure APIs.</a:t>
            </a:r>
          </a:p>
          <a:p>
            <a:r>
              <a:rPr lang="en-US" b="1" dirty="0">
                <a:solidFill>
                  <a:srgbClr val="0070C0"/>
                </a:solidFill>
              </a:rPr>
              <a:t>Unverified Sources</a:t>
            </a:r>
            <a:r>
              <a:rPr lang="en-US" dirty="0"/>
              <a:t>: Apps downloaded from unofficial marketplaces may be trojans in disguise.</a:t>
            </a:r>
          </a:p>
          <a:p>
            <a:r>
              <a:rPr lang="en-US" b="1" dirty="0">
                <a:solidFill>
                  <a:srgbClr val="0070C0"/>
                </a:solidFill>
              </a:rPr>
              <a:t>Embedded Advertising SDKs</a:t>
            </a:r>
            <a:r>
              <a:rPr lang="en-US" dirty="0"/>
              <a:t>: Third-party code for ads/analytics often leaks data or contains vulnerabilities.</a:t>
            </a:r>
          </a:p>
          <a:p>
            <a:r>
              <a:rPr lang="en-US" b="1" dirty="0">
                <a:solidFill>
                  <a:srgbClr val="0070C0"/>
                </a:solidFill>
              </a:rPr>
              <a:t>Weak Update Practices</a:t>
            </a:r>
            <a:r>
              <a:rPr lang="en-US" dirty="0"/>
              <a:t>: Apps that aren’t updated regularly may have unpatched vulnerabilities.</a:t>
            </a:r>
            <a:endParaRPr lang="en-GB" dirty="0"/>
          </a:p>
        </p:txBody>
      </p:sp>
    </p:spTree>
    <p:extLst>
      <p:ext uri="{BB962C8B-B14F-4D97-AF65-F5344CB8AC3E}">
        <p14:creationId xmlns:p14="http://schemas.microsoft.com/office/powerpoint/2010/main" val="1792299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90A43-C1B7-6656-43F2-A3446825B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B8914-5A88-5D49-9736-D0499D5E1EF9}"/>
              </a:ext>
            </a:extLst>
          </p:cNvPr>
          <p:cNvSpPr>
            <a:spLocks noGrp="1"/>
          </p:cNvSpPr>
          <p:nvPr>
            <p:ph type="title"/>
          </p:nvPr>
        </p:nvSpPr>
        <p:spPr/>
        <p:txBody>
          <a:bodyPr/>
          <a:lstStyle/>
          <a:p>
            <a:r>
              <a:rPr lang="en-US" sz="2800" dirty="0"/>
              <a:t>Are apps more or less likely to be subject to threats than traditional PC software programs?</a:t>
            </a:r>
            <a:endParaRPr lang="en-GB" sz="2800" dirty="0"/>
          </a:p>
        </p:txBody>
      </p:sp>
      <p:sp>
        <p:nvSpPr>
          <p:cNvPr id="5" name="Rectangle 2">
            <a:extLst>
              <a:ext uri="{FF2B5EF4-FFF2-40B4-BE49-F238E27FC236}">
                <a16:creationId xmlns:a16="http://schemas.microsoft.com/office/drawing/2014/main" id="{CC502298-7CFE-4E3B-D91B-2C8C0F45CC32}"/>
              </a:ext>
            </a:extLst>
          </p:cNvPr>
          <p:cNvSpPr>
            <a:spLocks noGrp="1" noChangeArrowheads="1"/>
          </p:cNvSpPr>
          <p:nvPr>
            <p:ph sz="quarter" idx="13"/>
          </p:nvPr>
        </p:nvSpPr>
        <p:spPr bwMode="auto">
          <a:xfrm>
            <a:off x="202224" y="838319"/>
            <a:ext cx="8941776"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endParaRPr kumimoji="0" lang="en-US" altLang="en-US" b="1" i="0" u="none" strike="noStrike" cap="none" normalizeH="0" baseline="0" dirty="0">
              <a:ln>
                <a:noFill/>
              </a:ln>
              <a:solidFill>
                <a:srgbClr val="0070C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b="1" i="0" u="none" strike="noStrike" cap="none" normalizeH="0" baseline="0" dirty="0">
                <a:ln>
                  <a:noFill/>
                </a:ln>
                <a:solidFill>
                  <a:srgbClr val="0070C0"/>
                </a:solidFill>
                <a:effectLst/>
                <a:latin typeface="Arial" panose="020B0604020202020204" pitchFamily="34" charset="0"/>
              </a:rPr>
              <a:t>More Secure in Some Ways:</a:t>
            </a:r>
          </a:p>
          <a:p>
            <a:pPr marL="342900" indent="-342900" eaLnBrk="0" fontAlgn="base" hangingPunct="0">
              <a:spcBef>
                <a:spcPct val="0"/>
              </a:spcBef>
              <a:spcAft>
                <a:spcPct val="0"/>
              </a:spcAft>
              <a:buClrTx/>
              <a:buSzTx/>
            </a:pPr>
            <a:r>
              <a:rPr lang="en-US" altLang="en-US" dirty="0"/>
              <a:t>Apps are usually sandboxed (isolated from each other and the OS).</a:t>
            </a:r>
          </a:p>
          <a:p>
            <a:pPr marL="342900" indent="-342900" eaLnBrk="0" fontAlgn="base" hangingPunct="0">
              <a:spcBef>
                <a:spcPct val="0"/>
              </a:spcBef>
              <a:spcAft>
                <a:spcPct val="0"/>
              </a:spcAft>
              <a:buClrTx/>
              <a:buSzTx/>
            </a:pPr>
            <a:r>
              <a:rPr lang="en-US" altLang="en-US" dirty="0"/>
              <a:t>Installation is streamlined through app stores with some vetting.</a:t>
            </a:r>
          </a:p>
          <a:p>
            <a:pPr marL="342900" indent="-342900" eaLnBrk="0" fontAlgn="base" hangingPunct="0">
              <a:spcBef>
                <a:spcPct val="0"/>
              </a:spcBef>
              <a:spcAft>
                <a:spcPct val="0"/>
              </a:spcAft>
              <a:buClrTx/>
              <a:buSzTx/>
            </a:pPr>
            <a:r>
              <a:rPr lang="en-US" altLang="en-US" dirty="0"/>
              <a:t>Mobile OSs are designed with strong permissions models from the ground up.</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dirty="0"/>
          </a:p>
          <a:p>
            <a:pPr marL="0" marR="0" lvl="0" indent="0" algn="l" defTabSz="914400" rtl="0" eaLnBrk="0" fontAlgn="base" latinLnBrk="0" hangingPunct="0">
              <a:lnSpc>
                <a:spcPct val="100000"/>
              </a:lnSpc>
              <a:spcBef>
                <a:spcPct val="0"/>
              </a:spcBef>
              <a:spcAft>
                <a:spcPct val="0"/>
              </a:spcAft>
              <a:buClrTx/>
              <a:buSzTx/>
              <a:buNone/>
              <a:tabLst/>
            </a:pPr>
            <a:r>
              <a:rPr lang="en-US" altLang="en-US" b="1" dirty="0">
                <a:solidFill>
                  <a:srgbClr val="0070C0"/>
                </a:solidFill>
              </a:rPr>
              <a:t>More Vulnerable in Other Ways:</a:t>
            </a:r>
          </a:p>
          <a:p>
            <a:pPr marL="457200" indent="-457200" eaLnBrk="0" fontAlgn="base" hangingPunct="0">
              <a:spcBef>
                <a:spcPct val="0"/>
              </a:spcBef>
              <a:spcAft>
                <a:spcPct val="0"/>
              </a:spcAft>
              <a:buClrTx/>
              <a:buSzTx/>
            </a:pPr>
            <a:r>
              <a:rPr lang="en-US" altLang="en-US" dirty="0"/>
              <a:t>Huge reliance on apps means wider attack surface (many apps = many opportunities).</a:t>
            </a:r>
          </a:p>
          <a:p>
            <a:pPr marL="457200" indent="-457200" eaLnBrk="0" fontAlgn="base" hangingPunct="0">
              <a:spcBef>
                <a:spcPct val="0"/>
              </a:spcBef>
              <a:spcAft>
                <a:spcPct val="0"/>
              </a:spcAft>
              <a:buClrTx/>
              <a:buSzTx/>
            </a:pPr>
            <a:r>
              <a:rPr lang="en-US" altLang="en-US" dirty="0"/>
              <a:t>Mobile devices are rarely protected by antivirus/firewall tools that are common on PCs.</a:t>
            </a:r>
          </a:p>
          <a:p>
            <a:pPr marL="457200" indent="-457200" eaLnBrk="0" fontAlgn="base" hangingPunct="0">
              <a:spcBef>
                <a:spcPct val="0"/>
              </a:spcBef>
              <a:spcAft>
                <a:spcPct val="0"/>
              </a:spcAft>
              <a:buClrTx/>
              <a:buSzTx/>
            </a:pPr>
            <a:r>
              <a:rPr lang="en-US" altLang="en-US" dirty="0"/>
              <a:t>User behavior (downloading apps casually, granting permissions quickly) is a weak link.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61387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US" dirty="0"/>
              <a:t>Cloud Security Issues</a:t>
            </a:r>
            <a:endParaRPr lang="en-IN" dirty="0"/>
          </a:p>
        </p:txBody>
      </p:sp>
      <p:sp>
        <p:nvSpPr>
          <p:cNvPr id="3" name="Content Placeholder 2"/>
          <p:cNvSpPr>
            <a:spLocks noGrp="1"/>
          </p:cNvSpPr>
          <p:nvPr>
            <p:ph sz="quarter" idx="13"/>
          </p:nvPr>
        </p:nvSpPr>
        <p:spPr>
          <a:xfrm>
            <a:off x="202224" y="1312650"/>
            <a:ext cx="8713176" cy="5329979"/>
          </a:xfrm>
        </p:spPr>
        <p:txBody>
          <a:bodyPr/>
          <a:lstStyle/>
          <a:p>
            <a:pPr lvl="0"/>
            <a:r>
              <a:rPr lang="en-US" dirty="0"/>
              <a:t>DDoS attacks</a:t>
            </a:r>
          </a:p>
          <a:p>
            <a:pPr lvl="0"/>
            <a:r>
              <a:rPr lang="en-US" noProof="0" dirty="0"/>
              <a:t>Safeguarding data maintained in a public cloud a major concern</a:t>
            </a:r>
          </a:p>
          <a:p>
            <a:pPr lvl="0"/>
            <a:r>
              <a:rPr lang="en-US" dirty="0"/>
              <a:t>Infrastructure scanning</a:t>
            </a:r>
          </a:p>
          <a:p>
            <a:pPr lvl="0"/>
            <a:r>
              <a:rPr lang="en-US" dirty="0"/>
              <a:t>Lower-tech phishing attacks yield passwords and access</a:t>
            </a:r>
          </a:p>
          <a:p>
            <a:pPr lvl="0"/>
            <a:r>
              <a:rPr lang="en-US" dirty="0"/>
              <a:t>Use of cloud storage to connect linked accounts</a:t>
            </a:r>
          </a:p>
          <a:p>
            <a:pPr lvl="1"/>
            <a:r>
              <a:rPr lang="en-US" noProof="0" dirty="0"/>
              <a:t>Most organizations don’t take full responsibility for the security of their data in the cloud</a:t>
            </a:r>
          </a:p>
          <a:p>
            <a:pPr lvl="0"/>
            <a:r>
              <a:rPr lang="en-US" dirty="0"/>
              <a:t>Lack of encryption and strong security procedures</a:t>
            </a:r>
          </a:p>
        </p:txBody>
      </p:sp>
      <p:pic>
        <p:nvPicPr>
          <p:cNvPr id="12292" name="Picture 4" descr="Seven Steps for Improving Cloud Security with Business Integration">
            <a:extLst>
              <a:ext uri="{FF2B5EF4-FFF2-40B4-BE49-F238E27FC236}">
                <a16:creationId xmlns:a16="http://schemas.microsoft.com/office/drawing/2014/main" id="{00CAE323-1BAA-60AF-DDD3-434F0A8A118F}"/>
              </a:ext>
            </a:extLst>
          </p:cNvPr>
          <p:cNvPicPr>
            <a:picLocks noChangeAspect="1" noChangeArrowheads="1"/>
          </p:cNvPicPr>
          <p:nvPr/>
        </p:nvPicPr>
        <p:blipFill>
          <a:blip r:embed="rId2">
            <a:alphaModFix/>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08700" y="0"/>
            <a:ext cx="3035300" cy="1891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728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N" dirty="0"/>
              <a:t>Internet of Things Security Issues</a:t>
            </a:r>
          </a:p>
        </p:txBody>
      </p:sp>
      <p:pic>
        <p:nvPicPr>
          <p:cNvPr id="13314" name="Picture 2">
            <a:extLst>
              <a:ext uri="{FF2B5EF4-FFF2-40B4-BE49-F238E27FC236}">
                <a16:creationId xmlns:a16="http://schemas.microsoft.com/office/drawing/2014/main" id="{B300C0CE-DC2B-E921-2B86-12F41F028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357" y="1055370"/>
            <a:ext cx="7253287" cy="5802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054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0E8C23-1371-4A63-B1BF-A7F700DF3077}"/>
              </a:ext>
            </a:extLst>
          </p:cNvPr>
          <p:cNvSpPr>
            <a:spLocks noGrp="1"/>
          </p:cNvSpPr>
          <p:nvPr>
            <p:ph type="body" idx="1"/>
          </p:nvPr>
        </p:nvSpPr>
        <p:spPr>
          <a:xfrm>
            <a:off x="0" y="0"/>
            <a:ext cx="9144000" cy="3960688"/>
          </a:xfrm>
          <a:solidFill>
            <a:schemeClr val="accent5"/>
          </a:solidFill>
        </p:spPr>
        <p:txBody>
          <a:bodyPr/>
          <a:lstStyle/>
          <a:p>
            <a:r>
              <a:rPr lang="en-IE" dirty="0">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DFF0F5EC-86B4-6FBD-F74A-E216B7B5A8CC}"/>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Solutions</a:t>
            </a:r>
            <a:endParaRPr lang="en-IE"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DA2E23E-A4E1-C75A-8160-CB39396FC72A}"/>
              </a:ext>
            </a:extLst>
          </p:cNvPr>
          <p:cNvSpPr txBox="1"/>
          <p:nvPr/>
        </p:nvSpPr>
        <p:spPr>
          <a:xfrm>
            <a:off x="1511300" y="4140200"/>
            <a:ext cx="6489700" cy="2070100"/>
          </a:xfrm>
          <a:prstGeom prst="rect">
            <a:avLst/>
          </a:prstGeom>
          <a:noFill/>
        </p:spPr>
        <p:txBody>
          <a:bodyPr wrap="none" rtlCol="0">
            <a:noAutofit/>
          </a:bodyPr>
          <a:lstStyle/>
          <a:p>
            <a:pPr marL="742950" indent="-742950">
              <a:buFont typeface="Wingdings" panose="05000000000000000000" pitchFamily="2" charset="2"/>
              <a:buChar char="ü"/>
            </a:pPr>
            <a:r>
              <a:rPr lang="en-IE" sz="3600" b="1" dirty="0">
                <a:solidFill>
                  <a:schemeClr val="accent5"/>
                </a:solidFill>
              </a:rPr>
              <a:t>Technology Solutions</a:t>
            </a:r>
          </a:p>
          <a:p>
            <a:pPr marL="742950" indent="-742950">
              <a:buFont typeface="Wingdings" panose="05000000000000000000" pitchFamily="2" charset="2"/>
              <a:buChar char="ü"/>
            </a:pPr>
            <a:r>
              <a:rPr lang="en-IE" sz="3600" b="1" dirty="0">
                <a:solidFill>
                  <a:schemeClr val="accent5"/>
                </a:solidFill>
              </a:rPr>
              <a:t>Policy Solutions</a:t>
            </a:r>
          </a:p>
        </p:txBody>
      </p:sp>
    </p:spTree>
    <p:extLst>
      <p:ext uri="{BB962C8B-B14F-4D97-AF65-F5344CB8AC3E}">
        <p14:creationId xmlns:p14="http://schemas.microsoft.com/office/powerpoint/2010/main" val="1217381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E" sz="3600" b="1" dirty="0">
                <a:solidFill>
                  <a:schemeClr val="accent5"/>
                </a:solidFill>
              </a:rPr>
              <a:t>Technology and </a:t>
            </a:r>
            <a:r>
              <a:rPr lang="en-IE" dirty="0">
                <a:solidFill>
                  <a:schemeClr val="accent5"/>
                </a:solidFill>
              </a:rPr>
              <a:t>Policy Solutions</a:t>
            </a:r>
            <a:endParaRPr lang="en-IN" dirty="0">
              <a:solidFill>
                <a:schemeClr val="accent5"/>
              </a:solidFill>
            </a:endParaRPr>
          </a:p>
        </p:txBody>
      </p:sp>
      <p:sp>
        <p:nvSpPr>
          <p:cNvPr id="6" name="Content Placeholder 2">
            <a:extLst>
              <a:ext uri="{FF2B5EF4-FFF2-40B4-BE49-F238E27FC236}">
                <a16:creationId xmlns:a16="http://schemas.microsoft.com/office/drawing/2014/main" id="{EB21AC81-0792-81FA-CACF-942B936172E5}"/>
              </a:ext>
            </a:extLst>
          </p:cNvPr>
          <p:cNvSpPr>
            <a:spLocks noGrp="1"/>
          </p:cNvSpPr>
          <p:nvPr>
            <p:ph sz="quarter" idx="13"/>
          </p:nvPr>
        </p:nvSpPr>
        <p:spPr>
          <a:xfrm>
            <a:off x="201613" y="1312863"/>
            <a:ext cx="8740774" cy="2116137"/>
          </a:xfrm>
        </p:spPr>
        <p:txBody>
          <a:bodyPr/>
          <a:lstStyle/>
          <a:p>
            <a:pPr marL="432" lvl="0" indent="0">
              <a:buClr>
                <a:schemeClr val="accent5"/>
              </a:buClr>
              <a:buNone/>
            </a:pPr>
            <a:r>
              <a:rPr lang="en-US" sz="2800" b="1" noProof="0" dirty="0"/>
              <a:t>Managing risk includes:</a:t>
            </a:r>
          </a:p>
          <a:p>
            <a:pPr lvl="1">
              <a:buClr>
                <a:schemeClr val="accent5"/>
              </a:buClr>
            </a:pPr>
            <a:r>
              <a:rPr lang="en-US" sz="2800" b="1" noProof="0" dirty="0"/>
              <a:t>Technology</a:t>
            </a:r>
          </a:p>
          <a:p>
            <a:pPr lvl="1">
              <a:buClr>
                <a:schemeClr val="accent5"/>
              </a:buClr>
            </a:pPr>
            <a:r>
              <a:rPr lang="en-US" sz="2800" b="1" noProof="0" dirty="0"/>
              <a:t>Effective management policies</a:t>
            </a:r>
          </a:p>
          <a:p>
            <a:pPr lvl="1">
              <a:buClr>
                <a:schemeClr val="accent5"/>
              </a:buClr>
            </a:pPr>
            <a:r>
              <a:rPr lang="en-US" sz="2800" b="1" noProof="0" dirty="0"/>
              <a:t>Public laws and active enforcement</a:t>
            </a:r>
          </a:p>
        </p:txBody>
      </p:sp>
      <p:sp>
        <p:nvSpPr>
          <p:cNvPr id="5" name="TextBox 4">
            <a:extLst>
              <a:ext uri="{FF2B5EF4-FFF2-40B4-BE49-F238E27FC236}">
                <a16:creationId xmlns:a16="http://schemas.microsoft.com/office/drawing/2014/main" id="{C19C258B-9BAE-969E-EBBD-B78ADC1A9975}"/>
              </a:ext>
            </a:extLst>
          </p:cNvPr>
          <p:cNvSpPr txBox="1"/>
          <p:nvPr/>
        </p:nvSpPr>
        <p:spPr>
          <a:xfrm>
            <a:off x="1092200" y="4038600"/>
            <a:ext cx="7353301" cy="2362200"/>
          </a:xfrm>
          <a:prstGeom prst="rect">
            <a:avLst/>
          </a:prstGeom>
          <a:solidFill>
            <a:schemeClr val="accent5"/>
          </a:solidFill>
        </p:spPr>
        <p:txBody>
          <a:bodyPr wrap="square" rtlCol="0">
            <a:noAutofit/>
          </a:bodyPr>
          <a:lstStyle/>
          <a:p>
            <a:pPr algn="ctr"/>
            <a:r>
              <a:rPr lang="en-US" sz="3600" noProof="0" dirty="0">
                <a:solidFill>
                  <a:schemeClr val="bg1"/>
                </a:solidFill>
                <a:latin typeface="Arial" panose="020B0604020202020204" pitchFamily="34" charset="0"/>
                <a:cs typeface="Arial" panose="020B0604020202020204" pitchFamily="34" charset="0"/>
              </a:rPr>
              <a:t>Worldwide, in 2022, companies </a:t>
            </a:r>
            <a:r>
              <a:rPr lang="en-US" sz="3600" dirty="0">
                <a:solidFill>
                  <a:schemeClr val="bg1"/>
                </a:solidFill>
                <a:latin typeface="Arial" panose="020B0604020202020204" pitchFamily="34" charset="0"/>
                <a:cs typeface="Arial" panose="020B0604020202020204" pitchFamily="34" charset="0"/>
              </a:rPr>
              <a:t>were expected to </a:t>
            </a:r>
            <a:r>
              <a:rPr lang="en-US" sz="3600" noProof="0" dirty="0">
                <a:solidFill>
                  <a:schemeClr val="bg1"/>
                </a:solidFill>
                <a:latin typeface="Arial" panose="020B0604020202020204" pitchFamily="34" charset="0"/>
                <a:cs typeface="Arial" panose="020B0604020202020204" pitchFamily="34" charset="0"/>
              </a:rPr>
              <a:t>spend about $300 billion on security hardware, software, services.</a:t>
            </a:r>
            <a:endParaRPr lang="en-IE" sz="3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6685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6" descr="An illustration depicts the tools available to achieve e commerce security. For a full description, see Notes. Press F6.">
            <a:extLst>
              <a:ext uri="{FF2B5EF4-FFF2-40B4-BE49-F238E27FC236}">
                <a16:creationId xmlns:a16="http://schemas.microsoft.com/office/drawing/2014/main" id="{BF7A1271-2ACB-9F36-474B-656D681EE716}"/>
              </a:ext>
            </a:extLst>
          </p:cNvPr>
          <p:cNvPicPr>
            <a:picLocks noChangeAspect="1"/>
          </p:cNvPicPr>
          <p:nvPr/>
        </p:nvPicPr>
        <p:blipFill rotWithShape="1">
          <a:blip r:embed="rId2">
            <a:duotone>
              <a:schemeClr val="accent5">
                <a:shade val="45000"/>
                <a:satMod val="135000"/>
              </a:schemeClr>
              <a:prstClr val="white"/>
            </a:duotone>
          </a:blip>
          <a:srcRect l="4710" t="15583" r="4815" b="15205"/>
          <a:stretch/>
        </p:blipFill>
        <p:spPr>
          <a:xfrm>
            <a:off x="808747" y="215900"/>
            <a:ext cx="8335253" cy="5537200"/>
          </a:xfrm>
          <a:prstGeom prst="rect">
            <a:avLst/>
          </a:prstGeom>
          <a:noFill/>
          <a:ln>
            <a:noFill/>
          </a:ln>
        </p:spPr>
      </p:pic>
      <p:sp>
        <p:nvSpPr>
          <p:cNvPr id="2" name="Title 1"/>
          <p:cNvSpPr>
            <a:spLocks noGrp="1"/>
          </p:cNvSpPr>
          <p:nvPr>
            <p:ph type="title"/>
          </p:nvPr>
        </p:nvSpPr>
        <p:spPr>
          <a:xfrm>
            <a:off x="202223" y="215371"/>
            <a:ext cx="8713177" cy="1097279"/>
          </a:xfrm>
        </p:spPr>
        <p:txBody>
          <a:bodyPr anchor="t"/>
          <a:lstStyle/>
          <a:p>
            <a:r>
              <a:rPr lang="en-US" dirty="0">
                <a:solidFill>
                  <a:schemeClr val="accent5"/>
                </a:solidFill>
                <a:latin typeface="Arial" panose="020B0604020202020204" pitchFamily="34" charset="0"/>
                <a:cs typeface="Arial" panose="020B0604020202020204" pitchFamily="34" charset="0"/>
              </a:rPr>
              <a:t>Technology Solutions</a:t>
            </a:r>
            <a:endParaRPr lang="en-IN" dirty="0">
              <a:solidFill>
                <a:schemeClr val="accent5"/>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01613" y="4876800"/>
            <a:ext cx="8713787" cy="1765300"/>
          </a:xfrm>
        </p:spPr>
        <p:txBody>
          <a:bodyPr/>
          <a:lstStyle/>
          <a:p>
            <a:pPr marL="457632" lvl="0" indent="-457200">
              <a:spcBef>
                <a:spcPts val="600"/>
              </a:spcBef>
              <a:buClr>
                <a:schemeClr val="accent5"/>
              </a:buClr>
              <a:buFont typeface="+mj-lt"/>
              <a:buAutoNum type="arabicPeriod"/>
            </a:pPr>
            <a:r>
              <a:rPr lang="en-US" dirty="0">
                <a:latin typeface="Arial" panose="020B0604020202020204" pitchFamily="34" charset="0"/>
                <a:cs typeface="Arial" panose="020B0604020202020204" pitchFamily="34" charset="0"/>
              </a:rPr>
              <a:t>Protecting Internet communications</a:t>
            </a:r>
          </a:p>
          <a:p>
            <a:pPr marL="457632" lvl="0" indent="-457200">
              <a:spcBef>
                <a:spcPts val="600"/>
              </a:spcBef>
              <a:buClr>
                <a:schemeClr val="accent5"/>
              </a:buClr>
              <a:buFont typeface="+mj-lt"/>
              <a:buAutoNum type="arabicPeriod"/>
            </a:pPr>
            <a:r>
              <a:rPr lang="en-US" dirty="0">
                <a:latin typeface="Arial" panose="020B0604020202020204" pitchFamily="34" charset="0"/>
                <a:cs typeface="Arial" panose="020B0604020202020204" pitchFamily="34" charset="0"/>
              </a:rPr>
              <a:t>Securing channels of communication</a:t>
            </a:r>
          </a:p>
          <a:p>
            <a:pPr marL="457632" indent="-457200">
              <a:spcBef>
                <a:spcPts val="600"/>
              </a:spcBef>
              <a:buClr>
                <a:schemeClr val="accent5"/>
              </a:buClr>
              <a:buFont typeface="+mj-lt"/>
              <a:buAutoNum type="arabicPeriod"/>
            </a:pPr>
            <a:r>
              <a:rPr lang="en-US" dirty="0">
                <a:latin typeface="Arial" panose="020B0604020202020204" pitchFamily="34" charset="0"/>
                <a:cs typeface="Arial" panose="020B0604020202020204" pitchFamily="34" charset="0"/>
              </a:rPr>
              <a:t>Protecting networks</a:t>
            </a:r>
          </a:p>
          <a:p>
            <a:pPr marL="457632" lvl="0" indent="-457200">
              <a:spcBef>
                <a:spcPts val="600"/>
              </a:spcBef>
              <a:buClr>
                <a:schemeClr val="accent5"/>
              </a:buClr>
              <a:buFont typeface="+mj-lt"/>
              <a:buAutoNum type="arabicPeriod"/>
            </a:pPr>
            <a:r>
              <a:rPr lang="en-US" dirty="0">
                <a:latin typeface="Arial" panose="020B0604020202020204" pitchFamily="34" charset="0"/>
                <a:cs typeface="Arial" panose="020B0604020202020204" pitchFamily="34" charset="0"/>
              </a:rPr>
              <a:t>Protecting servers and clients</a:t>
            </a:r>
          </a:p>
        </p:txBody>
      </p:sp>
    </p:spTree>
    <p:extLst>
      <p:ext uri="{BB962C8B-B14F-4D97-AF65-F5344CB8AC3E}">
        <p14:creationId xmlns:p14="http://schemas.microsoft.com/office/powerpoint/2010/main" val="847967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8" y="88901"/>
            <a:ext cx="8774722" cy="1223750"/>
          </a:xfrm>
        </p:spPr>
        <p:txBody>
          <a:bodyPr anchor="t">
            <a:normAutofit/>
          </a:bodyPr>
          <a:lstStyle/>
          <a:p>
            <a:r>
              <a:rPr lang="en-US" dirty="0">
                <a:solidFill>
                  <a:schemeClr val="accent5"/>
                </a:solidFill>
                <a:latin typeface="Arial" panose="020B0604020202020204" pitchFamily="34" charset="0"/>
                <a:cs typeface="Arial" panose="020B0604020202020204" pitchFamily="34" charset="0"/>
              </a:rPr>
              <a:t>1. Protecting Internet Communications</a:t>
            </a:r>
            <a:endParaRPr lang="en-IN" dirty="0">
              <a:solidFill>
                <a:schemeClr val="accent5"/>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0" y="838200"/>
            <a:ext cx="8991600" cy="2146300"/>
          </a:xfrm>
        </p:spPr>
        <p:txBody>
          <a:bodyPr anchor="t">
            <a:noAutofit/>
          </a:bodyPr>
          <a:lstStyle/>
          <a:p>
            <a:pPr lvl="0">
              <a:lnSpc>
                <a:spcPct val="90000"/>
              </a:lnSpc>
              <a:buClr>
                <a:schemeClr val="accent5"/>
              </a:buClr>
            </a:pPr>
            <a:r>
              <a:rPr lang="en-IE" b="1" kern="1200" noProof="0" dirty="0">
                <a:latin typeface="Arial" panose="020B0604020202020204" pitchFamily="34" charset="0"/>
                <a:cs typeface="Arial" panose="020B0604020202020204" pitchFamily="34" charset="0"/>
              </a:rPr>
              <a:t>Encryption</a:t>
            </a:r>
          </a:p>
          <a:p>
            <a:pPr marL="533400" lvl="1" indent="-284163">
              <a:buClr>
                <a:schemeClr val="accent5"/>
              </a:buClr>
            </a:pPr>
            <a:r>
              <a:rPr lang="en-IE" sz="1800" kern="1200" dirty="0">
                <a:latin typeface="Arial" panose="020B0604020202020204" pitchFamily="34" charset="0"/>
                <a:cs typeface="Arial" panose="020B0604020202020204" pitchFamily="34" charset="0"/>
              </a:rPr>
              <a:t>Transforms data into cipher text readable only by sender and receiver</a:t>
            </a:r>
          </a:p>
          <a:p>
            <a:pPr marL="533400" lvl="1" indent="-284163">
              <a:buClr>
                <a:schemeClr val="accent5"/>
              </a:buClr>
            </a:pPr>
            <a:r>
              <a:rPr lang="en-IE" sz="1800" kern="1200" dirty="0">
                <a:latin typeface="Arial" panose="020B0604020202020204" pitchFamily="34" charset="0"/>
                <a:cs typeface="Arial" panose="020B0604020202020204" pitchFamily="34" charset="0"/>
              </a:rPr>
              <a:t>Sender and receiver use same digital key to encrypt and decrypt message</a:t>
            </a:r>
          </a:p>
          <a:p>
            <a:pPr marL="533400" lvl="1" indent="-284163">
              <a:buClr>
                <a:schemeClr val="accent5"/>
              </a:buClr>
            </a:pPr>
            <a:r>
              <a:rPr lang="en-IE" sz="1800" kern="1200" dirty="0">
                <a:latin typeface="Arial" panose="020B0604020202020204" pitchFamily="34" charset="0"/>
                <a:cs typeface="Arial" panose="020B0604020202020204" pitchFamily="34" charset="0"/>
              </a:rPr>
              <a:t>Requires different set of keys for each transaction</a:t>
            </a:r>
          </a:p>
          <a:p>
            <a:pPr marL="533400" lvl="1" indent="-284163">
              <a:buClr>
                <a:schemeClr val="accent5"/>
              </a:buClr>
            </a:pPr>
            <a:r>
              <a:rPr lang="en-IE" sz="1800" kern="1200" dirty="0">
                <a:latin typeface="Arial" panose="020B0604020202020204" pitchFamily="34" charset="0"/>
                <a:cs typeface="Arial" panose="020B0604020202020204" pitchFamily="34" charset="0"/>
              </a:rPr>
              <a:t>Secures stored information and information transmission</a:t>
            </a:r>
          </a:p>
        </p:txBody>
      </p:sp>
      <p:pic>
        <p:nvPicPr>
          <p:cNvPr id="15362" name="Picture 2" descr="YouTube Brand Resources and Guidelines - How YouTube Works">
            <a:hlinkClick r:id="rId4"/>
            <a:extLst>
              <a:ext uri="{FF2B5EF4-FFF2-40B4-BE49-F238E27FC236}">
                <a16:creationId xmlns:a16="http://schemas.microsoft.com/office/drawing/2014/main" id="{D32418C6-9B72-6E21-37C8-F7122C3931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2784" y="6426199"/>
            <a:ext cx="1536576" cy="342899"/>
          </a:xfrm>
          <a:prstGeom prst="rect">
            <a:avLst/>
          </a:prstGeom>
          <a:noFill/>
          <a:extLst>
            <a:ext uri="{909E8E84-426E-40DD-AFC4-6F175D3DCCD1}">
              <a14:hiddenFill xmlns:a14="http://schemas.microsoft.com/office/drawing/2010/main">
                <a:solidFill>
                  <a:srgbClr val="FFFFFF"/>
                </a:solidFill>
              </a14:hiddenFill>
            </a:ext>
          </a:extLst>
        </p:spPr>
      </p:pic>
      <p:pic>
        <p:nvPicPr>
          <p:cNvPr id="15" name="Online Media 14" title="Asymmetric Encryption - Simply explained">
            <a:hlinkClick r:id="" action="ppaction://media"/>
            <a:extLst>
              <a:ext uri="{FF2B5EF4-FFF2-40B4-BE49-F238E27FC236}">
                <a16:creationId xmlns:a16="http://schemas.microsoft.com/office/drawing/2014/main" id="{39E8E1D2-50F3-3F54-D46A-FC0AF38AC748}"/>
              </a:ext>
            </a:extLst>
          </p:cNvPr>
          <p:cNvPicPr>
            <a:picLocks noRot="1" noChangeAspect="1"/>
          </p:cNvPicPr>
          <p:nvPr>
            <a:videoFile r:link="rId1"/>
          </p:nvPr>
        </p:nvPicPr>
        <p:blipFill>
          <a:blip r:embed="rId6"/>
          <a:stretch>
            <a:fillRect/>
          </a:stretch>
        </p:blipFill>
        <p:spPr>
          <a:xfrm>
            <a:off x="5907013" y="4056204"/>
            <a:ext cx="3084587" cy="1742792"/>
          </a:xfrm>
          <a:prstGeom prst="rect">
            <a:avLst/>
          </a:prstGeom>
          <a:ln w="19050">
            <a:solidFill>
              <a:schemeClr val="accent5"/>
            </a:solidFill>
          </a:ln>
        </p:spPr>
      </p:pic>
      <p:sp>
        <p:nvSpPr>
          <p:cNvPr id="16" name="Content Placeholder 2">
            <a:extLst>
              <a:ext uri="{FF2B5EF4-FFF2-40B4-BE49-F238E27FC236}">
                <a16:creationId xmlns:a16="http://schemas.microsoft.com/office/drawing/2014/main" id="{A1DE1F2E-0B6D-520E-3976-608A336F8198}"/>
              </a:ext>
            </a:extLst>
          </p:cNvPr>
          <p:cNvSpPr txBox="1">
            <a:spLocks/>
          </p:cNvSpPr>
          <p:nvPr/>
        </p:nvSpPr>
        <p:spPr>
          <a:xfrm>
            <a:off x="53039" y="2844800"/>
            <a:ext cx="6375400" cy="41656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lang="en-US" sz="2400" b="0" i="0" u="none" strike="noStrike" cap="none" dirty="0" smtClean="0">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lang="en-US" sz="2400" b="0" i="0" u="none" strike="noStrike" cap="none" dirty="0" smtClean="0">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Noto Sans Symbols"/>
              <a:buChar char="▪"/>
              <a:defRPr lang="en-US" sz="2400" b="0" i="0" u="none" strike="noStrike" cap="none" dirty="0" smtClean="0">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lang="en-US" sz="2400" b="0" i="0" u="none" strike="noStrike" cap="none" dirty="0" smtClean="0">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lang="en-US" sz="2400" b="0" i="0" u="none" strike="noStrike" cap="none" dirty="0">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lnSpc>
                <a:spcPct val="90000"/>
              </a:lnSpc>
              <a:buClr>
                <a:schemeClr val="accent5"/>
              </a:buClr>
            </a:pPr>
            <a:r>
              <a:rPr lang="en-IE" b="1" kern="1200" dirty="0">
                <a:latin typeface="Arial" panose="020B0604020202020204" pitchFamily="34" charset="0"/>
                <a:cs typeface="Arial" panose="020B0604020202020204" pitchFamily="34" charset="0"/>
              </a:rPr>
              <a:t>Cryptography </a:t>
            </a:r>
          </a:p>
          <a:p>
            <a:pPr marL="533400" lvl="1" indent="-266700">
              <a:lnSpc>
                <a:spcPct val="90000"/>
              </a:lnSpc>
              <a:spcBef>
                <a:spcPts val="1200"/>
              </a:spcBef>
              <a:buClr>
                <a:schemeClr val="accent5"/>
              </a:buClr>
            </a:pPr>
            <a:r>
              <a:rPr lang="en-IE" sz="1800" b="1" kern="1200" dirty="0">
                <a:latin typeface="Arial" panose="020B0604020202020204" pitchFamily="34" charset="0"/>
                <a:cs typeface="Arial" panose="020B0604020202020204" pitchFamily="34" charset="0"/>
              </a:rPr>
              <a:t>Symmetric Key Cryptography</a:t>
            </a:r>
            <a:endParaRPr lang="en-IE" sz="1800" b="1" dirty="0">
              <a:latin typeface="Arial" panose="020B0604020202020204" pitchFamily="34" charset="0"/>
              <a:cs typeface="Arial" panose="020B0604020202020204" pitchFamily="34" charset="0"/>
            </a:endParaRPr>
          </a:p>
          <a:p>
            <a:pPr marL="812800" lvl="2" indent="-255588">
              <a:lnSpc>
                <a:spcPct val="90000"/>
              </a:lnSpc>
              <a:spcAft>
                <a:spcPct val="0"/>
              </a:spcAft>
              <a:buClr>
                <a:schemeClr val="accent5"/>
              </a:buClr>
              <a:buSzPts val="2400"/>
            </a:pPr>
            <a:r>
              <a:rPr lang="en-IE" sz="1600" kern="1200" dirty="0">
                <a:latin typeface="Arial" panose="020B0604020202020204" pitchFamily="34" charset="0"/>
                <a:cs typeface="Arial" panose="020B0604020202020204" pitchFamily="34" charset="0"/>
              </a:rPr>
              <a:t>Sender and receiver use same digital key to encrypt and decrypt message</a:t>
            </a:r>
          </a:p>
          <a:p>
            <a:pPr marL="812800" lvl="2" indent="-255588">
              <a:lnSpc>
                <a:spcPct val="90000"/>
              </a:lnSpc>
              <a:spcAft>
                <a:spcPct val="0"/>
              </a:spcAft>
              <a:buClr>
                <a:schemeClr val="accent5"/>
              </a:buClr>
              <a:buSzPts val="2400"/>
            </a:pPr>
            <a:r>
              <a:rPr lang="en-IE" sz="1600" kern="1200" dirty="0">
                <a:latin typeface="Arial" panose="020B0604020202020204" pitchFamily="34" charset="0"/>
                <a:cs typeface="Arial" panose="020B0604020202020204" pitchFamily="34" charset="0"/>
              </a:rPr>
              <a:t>Requires different set of keys for each transaction</a:t>
            </a:r>
            <a:endParaRPr lang="en-IE" sz="1600" b="1" kern="1200" dirty="0">
              <a:latin typeface="Arial" panose="020B0604020202020204" pitchFamily="34" charset="0"/>
              <a:cs typeface="Arial" panose="020B0604020202020204" pitchFamily="34" charset="0"/>
            </a:endParaRPr>
          </a:p>
          <a:p>
            <a:pPr marL="533400" lvl="1" indent="-266700">
              <a:lnSpc>
                <a:spcPct val="90000"/>
              </a:lnSpc>
              <a:spcBef>
                <a:spcPts val="1200"/>
              </a:spcBef>
              <a:buClr>
                <a:schemeClr val="accent5"/>
              </a:buClr>
            </a:pPr>
            <a:r>
              <a:rPr lang="en-IE" sz="1800" b="1" kern="1200" dirty="0">
                <a:latin typeface="Arial" panose="020B0604020202020204" pitchFamily="34" charset="0"/>
                <a:cs typeface="Arial" panose="020B0604020202020204" pitchFamily="34" charset="0"/>
              </a:rPr>
              <a:t>Asymmetric (Public Key) Cryptography</a:t>
            </a:r>
            <a:endParaRPr lang="en-IE" sz="1800" b="1" dirty="0">
              <a:latin typeface="Arial" panose="020B0604020202020204" pitchFamily="34" charset="0"/>
              <a:cs typeface="Arial" panose="020B0604020202020204" pitchFamily="34" charset="0"/>
            </a:endParaRPr>
          </a:p>
          <a:p>
            <a:pPr marL="812800" lvl="2" indent="-255588">
              <a:lnSpc>
                <a:spcPct val="90000"/>
              </a:lnSpc>
              <a:spcAft>
                <a:spcPct val="0"/>
              </a:spcAft>
              <a:buClr>
                <a:schemeClr val="accent5"/>
              </a:buClr>
              <a:buSzPts val="2400"/>
            </a:pPr>
            <a:r>
              <a:rPr lang="en-IE" altLang="en-US" sz="1600" kern="1200" dirty="0">
                <a:latin typeface="Arial" panose="020B0604020202020204" pitchFamily="34" charset="0"/>
                <a:cs typeface="Arial" panose="020B0604020202020204" pitchFamily="34" charset="0"/>
              </a:rPr>
              <a:t>Uses two mathematically related digital keys</a:t>
            </a:r>
          </a:p>
          <a:p>
            <a:pPr marL="1168400" lvl="3" indent="-284163">
              <a:lnSpc>
                <a:spcPct val="90000"/>
              </a:lnSpc>
              <a:spcAft>
                <a:spcPct val="0"/>
              </a:spcAft>
              <a:buClr>
                <a:schemeClr val="accent5"/>
              </a:buClr>
              <a:buSzPts val="2400"/>
            </a:pPr>
            <a:r>
              <a:rPr lang="en-IE" altLang="en-US" sz="1600" kern="1200" dirty="0">
                <a:latin typeface="Arial" panose="020B0604020202020204" pitchFamily="34" charset="0"/>
                <a:cs typeface="Arial" panose="020B0604020202020204" pitchFamily="34" charset="0"/>
              </a:rPr>
              <a:t>Public key (widely disseminated)</a:t>
            </a:r>
          </a:p>
          <a:p>
            <a:pPr marL="1168400" lvl="3" indent="-284163">
              <a:lnSpc>
                <a:spcPct val="90000"/>
              </a:lnSpc>
              <a:spcAft>
                <a:spcPct val="0"/>
              </a:spcAft>
              <a:buClr>
                <a:schemeClr val="accent5"/>
              </a:buClr>
              <a:buSzPts val="2400"/>
            </a:pPr>
            <a:r>
              <a:rPr lang="en-IE" altLang="en-US" sz="1600" kern="1200" dirty="0">
                <a:latin typeface="Arial" panose="020B0604020202020204" pitchFamily="34" charset="0"/>
                <a:cs typeface="Arial" panose="020B0604020202020204" pitchFamily="34" charset="0"/>
              </a:rPr>
              <a:t>Private key (kept secret by owner)</a:t>
            </a:r>
          </a:p>
          <a:p>
            <a:pPr marL="812800" lvl="2" indent="-255588">
              <a:lnSpc>
                <a:spcPct val="90000"/>
              </a:lnSpc>
              <a:spcAft>
                <a:spcPct val="0"/>
              </a:spcAft>
              <a:buClr>
                <a:schemeClr val="accent5"/>
              </a:buClr>
              <a:buSzPts val="2400"/>
            </a:pPr>
            <a:r>
              <a:rPr lang="en-IE" altLang="en-US" sz="1600" kern="1200" dirty="0">
                <a:latin typeface="Arial" panose="020B0604020202020204" pitchFamily="34" charset="0"/>
                <a:cs typeface="Arial" panose="020B0604020202020204" pitchFamily="34" charset="0"/>
              </a:rPr>
              <a:t>Sender uses recipient</a:t>
            </a:r>
            <a:r>
              <a:rPr lang="en-IE" altLang="ja-JP" sz="1600" kern="1200" dirty="0">
                <a:latin typeface="Arial" panose="020B0604020202020204" pitchFamily="34" charset="0"/>
                <a:cs typeface="Arial" panose="020B0604020202020204" pitchFamily="34" charset="0"/>
              </a:rPr>
              <a:t>’s public key to encrypt message; recipient uses private key to decrypt it</a:t>
            </a:r>
          </a:p>
        </p:txBody>
      </p:sp>
    </p:spTree>
    <p:extLst>
      <p:ext uri="{BB962C8B-B14F-4D97-AF65-F5344CB8AC3E}">
        <p14:creationId xmlns:p14="http://schemas.microsoft.com/office/powerpoint/2010/main" val="63682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19" y="215900"/>
            <a:ext cx="9072081" cy="1096963"/>
          </a:xfrm>
        </p:spPr>
        <p:txBody>
          <a:bodyPr/>
          <a:lstStyle/>
          <a:p>
            <a:r>
              <a:rPr lang="en-US" dirty="0">
                <a:solidFill>
                  <a:schemeClr val="accent5"/>
                </a:solidFill>
                <a:latin typeface="Arial" panose="020B0604020202020204" pitchFamily="34" charset="0"/>
                <a:cs typeface="Arial" panose="020B0604020202020204" pitchFamily="34" charset="0"/>
              </a:rPr>
              <a:t>2. Securing Channels of Communication</a:t>
            </a:r>
            <a:endParaRPr lang="en-IN" dirty="0">
              <a:solidFill>
                <a:schemeClr val="accent5"/>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02224" y="1312650"/>
            <a:ext cx="8713176" cy="5329979"/>
          </a:xfrm>
        </p:spPr>
        <p:txBody>
          <a:bodyPr/>
          <a:lstStyle/>
          <a:p>
            <a:pPr lvl="0">
              <a:buClr>
                <a:schemeClr val="accent5"/>
              </a:buClr>
            </a:pPr>
            <a:r>
              <a:rPr lang="en-US" altLang="en-US" b="1" dirty="0">
                <a:latin typeface="Arial" panose="020B0604020202020204" pitchFamily="34" charset="0"/>
                <a:cs typeface="Arial" panose="020B0604020202020204" pitchFamily="34" charset="0"/>
              </a:rPr>
              <a:t>Virtual Private Network (VPN)</a:t>
            </a:r>
          </a:p>
          <a:p>
            <a:pPr lvl="1">
              <a:buClr>
                <a:schemeClr val="accent5"/>
              </a:buClr>
            </a:pPr>
            <a:r>
              <a:rPr lang="en-US" altLang="en-US" dirty="0">
                <a:latin typeface="Arial" panose="020B0604020202020204" pitchFamily="34" charset="0"/>
                <a:cs typeface="Arial" panose="020B0604020202020204" pitchFamily="34" charset="0"/>
              </a:rPr>
              <a:t>Allows remote users to securely access internal network via the Internet</a:t>
            </a:r>
          </a:p>
          <a:p>
            <a:pPr lvl="0"/>
            <a:endParaRPr lang="en-US" altLang="en-US" sz="700" b="1" dirty="0">
              <a:latin typeface="Arial" panose="020B0604020202020204" pitchFamily="34" charset="0"/>
              <a:cs typeface="Arial" panose="020B0604020202020204" pitchFamily="34" charset="0"/>
            </a:endParaRPr>
          </a:p>
          <a:p>
            <a:pPr lvl="0">
              <a:buClr>
                <a:schemeClr val="accent5"/>
              </a:buClr>
            </a:pPr>
            <a:r>
              <a:rPr lang="en-US" altLang="en-US" b="1" dirty="0">
                <a:latin typeface="Arial" panose="020B0604020202020204" pitchFamily="34" charset="0"/>
                <a:cs typeface="Arial" panose="020B0604020202020204" pitchFamily="34" charset="0"/>
              </a:rPr>
              <a:t>Secure Sockets Layer (SSL)/Transport Layer Security (TLS)</a:t>
            </a:r>
          </a:p>
          <a:p>
            <a:pPr lvl="1">
              <a:buClr>
                <a:schemeClr val="accent5"/>
              </a:buClr>
            </a:pPr>
            <a:r>
              <a:rPr lang="en-US" altLang="en-US" dirty="0">
                <a:latin typeface="Arial" panose="020B0604020202020204" pitchFamily="34" charset="0"/>
                <a:cs typeface="Arial" panose="020B0604020202020204" pitchFamily="34" charset="0"/>
              </a:rPr>
              <a:t>TLS establishes secure, negotiated client-server session</a:t>
            </a:r>
          </a:p>
          <a:p>
            <a:pPr lvl="1">
              <a:buClr>
                <a:schemeClr val="accent5"/>
              </a:buClr>
            </a:pPr>
            <a:r>
              <a:rPr lang="en-US" altLang="en-US" dirty="0">
                <a:latin typeface="Arial" panose="020B0604020202020204" pitchFamily="34" charset="0"/>
                <a:cs typeface="Arial" panose="020B0604020202020204" pitchFamily="34" charset="0"/>
              </a:rPr>
              <a:t>Used in conjunction with HTTPS, secure version of HTTP</a:t>
            </a:r>
          </a:p>
          <a:p>
            <a:endParaRPr lang="en-US" altLang="en-US" sz="700" b="1" dirty="0">
              <a:latin typeface="Arial" panose="020B0604020202020204" pitchFamily="34" charset="0"/>
              <a:cs typeface="Arial" panose="020B0604020202020204" pitchFamily="34" charset="0"/>
            </a:endParaRPr>
          </a:p>
          <a:p>
            <a:pPr lvl="0">
              <a:buClr>
                <a:schemeClr val="accent5"/>
              </a:buClr>
            </a:pPr>
            <a:r>
              <a:rPr lang="en-US" altLang="en-US" b="1" dirty="0">
                <a:latin typeface="Arial" panose="020B0604020202020204" pitchFamily="34" charset="0"/>
                <a:cs typeface="Arial" panose="020B0604020202020204" pitchFamily="34" charset="0"/>
              </a:rPr>
              <a:t>Wireless (Wi-Fi) networks</a:t>
            </a:r>
          </a:p>
          <a:p>
            <a:pPr lvl="1">
              <a:buClr>
                <a:schemeClr val="accent5"/>
              </a:buClr>
            </a:pPr>
            <a:r>
              <a:rPr lang="en-US" altLang="en-US" dirty="0">
                <a:latin typeface="Arial" panose="020B0604020202020204" pitchFamily="34" charset="0"/>
                <a:cs typeface="Arial" panose="020B0604020202020204" pitchFamily="34" charset="0"/>
              </a:rPr>
              <a:t>WPA2 &amp;  </a:t>
            </a:r>
            <a:r>
              <a:rPr lang="en-US" dirty="0">
                <a:latin typeface="Arial" panose="020B0604020202020204" pitchFamily="34" charset="0"/>
                <a:cs typeface="Arial" panose="020B0604020202020204" pitchFamily="34" charset="0"/>
              </a:rPr>
              <a:t>WPA3 </a:t>
            </a:r>
          </a:p>
          <a:p>
            <a:pPr marL="458550" lvl="1" indent="0">
              <a:buClr>
                <a:schemeClr val="accent5"/>
              </a:buClr>
              <a:buNone/>
            </a:pPr>
            <a:r>
              <a:rPr lang="en-US" sz="1600" dirty="0">
                <a:latin typeface="Arial" panose="020B0604020202020204" pitchFamily="34" charset="0"/>
                <a:cs typeface="Arial" panose="020B0604020202020204" pitchFamily="34" charset="0"/>
              </a:rPr>
              <a:t>	(since 2020 WPA3 is need for a device to be </a:t>
            </a:r>
          </a:p>
          <a:p>
            <a:pPr marL="458550" lvl="1" indent="0">
              <a:buClr>
                <a:schemeClr val="accent5"/>
              </a:buClr>
              <a:buNone/>
            </a:pP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Wi-Fi Certified</a:t>
            </a:r>
            <a:r>
              <a:rPr lang="en-US" sz="1600" dirty="0">
                <a:latin typeface="Arial" panose="020B0604020202020204" pitchFamily="34" charset="0"/>
                <a:cs typeface="Arial" panose="020B0604020202020204" pitchFamily="34" charset="0"/>
              </a:rPr>
              <a:t>)</a:t>
            </a:r>
          </a:p>
          <a:p>
            <a:pPr marL="432" lvl="0" indent="0">
              <a:buClr>
                <a:schemeClr val="accent5"/>
              </a:buClr>
              <a:buNone/>
            </a:pPr>
            <a:endParaRPr lang="en-US" altLang="en-US" b="1" dirty="0">
              <a:latin typeface="Arial" panose="020B0604020202020204" pitchFamily="34" charset="0"/>
              <a:cs typeface="Arial" panose="020B0604020202020204" pitchFamily="34" charset="0"/>
            </a:endParaRPr>
          </a:p>
          <a:p>
            <a:pPr lvl="0"/>
            <a:endParaRPr lang="en-US" altLang="en-US" b="1"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2B9FEECB-68F0-5E21-DE16-1B788EA4E74D}"/>
              </a:ext>
            </a:extLst>
          </p:cNvPr>
          <p:cNvGrpSpPr/>
          <p:nvPr/>
        </p:nvGrpSpPr>
        <p:grpSpPr>
          <a:xfrm>
            <a:off x="5791203" y="4965698"/>
            <a:ext cx="2802703" cy="1654581"/>
            <a:chOff x="6464546" y="4859486"/>
            <a:chExt cx="2111551" cy="1371302"/>
          </a:xfrm>
        </p:grpSpPr>
        <p:grpSp>
          <p:nvGrpSpPr>
            <p:cNvPr id="9" name="Group 8">
              <a:extLst>
                <a:ext uri="{FF2B5EF4-FFF2-40B4-BE49-F238E27FC236}">
                  <a16:creationId xmlns:a16="http://schemas.microsoft.com/office/drawing/2014/main" id="{0893A9D9-1E38-7F90-0091-808F4A0E00B8}"/>
                </a:ext>
              </a:extLst>
            </p:cNvPr>
            <p:cNvGrpSpPr/>
            <p:nvPr/>
          </p:nvGrpSpPr>
          <p:grpSpPr>
            <a:xfrm>
              <a:off x="6464546" y="4859486"/>
              <a:ext cx="2057154" cy="1371302"/>
              <a:chOff x="6464546" y="4859486"/>
              <a:chExt cx="2057154" cy="1371302"/>
            </a:xfrm>
          </p:grpSpPr>
          <p:pic>
            <p:nvPicPr>
              <p:cNvPr id="7" name="Picture 6" descr="Negative of a film with digital number 3 lighted">
                <a:hlinkClick r:id="rId2"/>
                <a:extLst>
                  <a:ext uri="{FF2B5EF4-FFF2-40B4-BE49-F238E27FC236}">
                    <a16:creationId xmlns:a16="http://schemas.microsoft.com/office/drawing/2014/main" id="{A08DC83C-FAEA-65A6-924D-8B1062AA1A2E}"/>
                  </a:ext>
                </a:extLst>
              </p:cNvPr>
              <p:cNvPicPr>
                <a:picLocks noChangeAspect="1"/>
              </p:cNvPicPr>
              <p:nvPr/>
            </p:nvPicPr>
            <p:blipFill>
              <a:blip r:embed="rId3">
                <a:duotone>
                  <a:schemeClr val="accent5">
                    <a:shade val="45000"/>
                    <a:satMod val="135000"/>
                  </a:schemeClr>
                  <a:prstClr val="white"/>
                </a:duotone>
              </a:blip>
              <a:stretch>
                <a:fillRect/>
              </a:stretch>
            </p:blipFill>
            <p:spPr>
              <a:xfrm>
                <a:off x="6464546" y="4859486"/>
                <a:ext cx="2057154" cy="1371302"/>
              </a:xfrm>
              <a:prstGeom prst="rect">
                <a:avLst/>
              </a:prstGeom>
              <a:ln w="28575">
                <a:solidFill>
                  <a:schemeClr val="tx1"/>
                </a:solidFill>
              </a:ln>
              <a:scene3d>
                <a:camera prst="orthographicFront"/>
                <a:lightRig rig="threePt" dir="t"/>
              </a:scene3d>
              <a:sp3d>
                <a:bevelT w="101600" prst="riblet"/>
              </a:sp3d>
            </p:spPr>
          </p:pic>
          <p:sp>
            <p:nvSpPr>
              <p:cNvPr id="8" name="Isosceles Triangle 7">
                <a:hlinkClick r:id="rId2"/>
                <a:extLst>
                  <a:ext uri="{FF2B5EF4-FFF2-40B4-BE49-F238E27FC236}">
                    <a16:creationId xmlns:a16="http://schemas.microsoft.com/office/drawing/2014/main" id="{11AC5CBD-7260-CE66-CDAB-151FACEFA51E}"/>
                  </a:ext>
                </a:extLst>
              </p:cNvPr>
              <p:cNvSpPr/>
              <p:nvPr/>
            </p:nvSpPr>
            <p:spPr>
              <a:xfrm rot="5400000">
                <a:off x="7063895" y="5118100"/>
                <a:ext cx="1003300" cy="698500"/>
              </a:xfrm>
              <a:prstGeom prst="triangle">
                <a:avLst/>
              </a:prstGeom>
              <a:solidFill>
                <a:schemeClr val="accent5">
                  <a:lumMod val="50000"/>
                </a:schemeClr>
              </a:solidFill>
              <a:ln>
                <a:solidFill>
                  <a:schemeClr val="accent5">
                    <a:lumMod val="50000"/>
                  </a:schemeClr>
                </a:solidFill>
              </a:ln>
              <a:scene3d>
                <a:camera prst="orthographicFront"/>
                <a:lightRig rig="threePt" dir="t"/>
              </a:scene3d>
              <a:sp3d>
                <a:bevelT w="101600" prst="riblet"/>
              </a:sp3d>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IE"/>
              </a:p>
            </p:txBody>
          </p:sp>
        </p:grpSp>
        <p:sp>
          <p:nvSpPr>
            <p:cNvPr id="10" name="TextBox 9">
              <a:extLst>
                <a:ext uri="{FF2B5EF4-FFF2-40B4-BE49-F238E27FC236}">
                  <a16:creationId xmlns:a16="http://schemas.microsoft.com/office/drawing/2014/main" id="{E9037D08-7C25-B849-E228-BBBBC7EDFD8D}"/>
                </a:ext>
              </a:extLst>
            </p:cNvPr>
            <p:cNvSpPr txBox="1"/>
            <p:nvPr/>
          </p:nvSpPr>
          <p:spPr>
            <a:xfrm>
              <a:off x="7063815" y="5950197"/>
              <a:ext cx="1512282" cy="280591"/>
            </a:xfrm>
            <a:prstGeom prst="rect">
              <a:avLst/>
            </a:prstGeom>
            <a:noFill/>
          </p:spPr>
          <p:txBody>
            <a:bodyPr wrap="none" rtlCol="0">
              <a:spAutoFit/>
            </a:bodyPr>
            <a:lstStyle/>
            <a:p>
              <a:r>
                <a:rPr lang="en-IE" sz="1600" b="1" dirty="0">
                  <a:solidFill>
                    <a:schemeClr val="bg1"/>
                  </a:solidFill>
                </a:rPr>
                <a:t>Video on SSL/TLS</a:t>
              </a:r>
            </a:p>
          </p:txBody>
        </p:sp>
      </p:grpSp>
    </p:spTree>
    <p:extLst>
      <p:ext uri="{BB962C8B-B14F-4D97-AF65-F5344CB8AC3E}">
        <p14:creationId xmlns:p14="http://schemas.microsoft.com/office/powerpoint/2010/main" val="2882765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dirty="0">
                <a:solidFill>
                  <a:schemeClr val="accent5"/>
                </a:solidFill>
                <a:latin typeface="Arial" panose="020B0604020202020204" pitchFamily="34" charset="0"/>
                <a:cs typeface="Arial" panose="020B0604020202020204" pitchFamily="34" charset="0"/>
              </a:rPr>
              <a:t>3. Protecting Networks</a:t>
            </a:r>
            <a:endParaRPr lang="en-IN" dirty="0">
              <a:solidFill>
                <a:schemeClr val="accent5"/>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08000" y="895316"/>
            <a:ext cx="3960000" cy="2160000"/>
          </a:xfrm>
        </p:spPr>
        <p:txBody>
          <a:bodyPr/>
          <a:lstStyle/>
          <a:p>
            <a:pPr marL="0" lvl="0" indent="0">
              <a:spcBef>
                <a:spcPts val="600"/>
              </a:spcBef>
              <a:spcAft>
                <a:spcPct val="0"/>
              </a:spcAft>
              <a:buClr>
                <a:schemeClr val="accent5"/>
              </a:buClr>
              <a:buNone/>
              <a:tabLst/>
            </a:pPr>
            <a:r>
              <a:rPr lang="en-US" sz="2200" b="1" kern="1200" dirty="0">
                <a:solidFill>
                  <a:srgbClr val="000000"/>
                </a:solidFill>
                <a:latin typeface="Arial" panose="020B0604020202020204" pitchFamily="34" charset="0"/>
                <a:cs typeface="Arial" panose="020B0604020202020204" pitchFamily="34" charset="0"/>
              </a:rPr>
              <a:t>Firewall</a:t>
            </a:r>
          </a:p>
          <a:p>
            <a:pPr marL="255651" indent="-255651">
              <a:spcBef>
                <a:spcPts val="600"/>
              </a:spcBef>
              <a:spcAft>
                <a:spcPct val="0"/>
              </a:spcAft>
              <a:buClr>
                <a:schemeClr val="accent5"/>
              </a:buClr>
            </a:pPr>
            <a:r>
              <a:rPr lang="en-IE" sz="2200" kern="1200" dirty="0">
                <a:solidFill>
                  <a:srgbClr val="000000"/>
                </a:solidFill>
                <a:latin typeface="Arial" panose="020B0604020202020204" pitchFamily="34" charset="0"/>
                <a:cs typeface="Arial" panose="020B0604020202020204" pitchFamily="34" charset="0"/>
              </a:rPr>
              <a:t>The primary function of a firewall is to deny access by remote client computers to local computers. </a:t>
            </a:r>
            <a:endParaRPr lang="en-US" sz="2200" kern="1200" dirty="0">
              <a:solidFill>
                <a:srgbClr val="000000"/>
              </a:solidFill>
              <a:latin typeface="Arial" panose="020B0604020202020204" pitchFamily="34" charset="0"/>
              <a:cs typeface="Arial" panose="020B0604020202020204" pitchFamily="34" charset="0"/>
            </a:endParaRPr>
          </a:p>
        </p:txBody>
      </p:sp>
      <p:pic>
        <p:nvPicPr>
          <p:cNvPr id="4" name="Content Placeholder 6" descr="An illustration depicts firewalls and proxy servers. For a full description, see Notes. Press F6.">
            <a:extLst>
              <a:ext uri="{FF2B5EF4-FFF2-40B4-BE49-F238E27FC236}">
                <a16:creationId xmlns:a16="http://schemas.microsoft.com/office/drawing/2014/main" id="{4EB53456-A286-906B-FE0E-741CFAA90D46}"/>
              </a:ext>
            </a:extLst>
          </p:cNvPr>
          <p:cNvPicPr>
            <a:picLocks noChangeAspect="1"/>
          </p:cNvPicPr>
          <p:nvPr/>
        </p:nvPicPr>
        <p:blipFill rotWithShape="1">
          <a:blip r:embed="rId2">
            <a:duotone>
              <a:schemeClr val="accent5">
                <a:shade val="45000"/>
                <a:satMod val="135000"/>
              </a:schemeClr>
              <a:prstClr val="white"/>
            </a:duotone>
          </a:blip>
          <a:srcRect b="5442"/>
          <a:stretch/>
        </p:blipFill>
        <p:spPr>
          <a:xfrm>
            <a:off x="1498111" y="3068016"/>
            <a:ext cx="6019800" cy="3504630"/>
          </a:xfrm>
          <a:prstGeom prst="rect">
            <a:avLst/>
          </a:prstGeom>
          <a:noFill/>
          <a:ln>
            <a:noFill/>
          </a:ln>
        </p:spPr>
      </p:pic>
      <p:sp>
        <p:nvSpPr>
          <p:cNvPr id="5" name="Content Placeholder 2">
            <a:extLst>
              <a:ext uri="{FF2B5EF4-FFF2-40B4-BE49-F238E27FC236}">
                <a16:creationId xmlns:a16="http://schemas.microsoft.com/office/drawing/2014/main" id="{9BAC6753-6E0C-D48B-65AD-00CA6E482A0A}"/>
              </a:ext>
            </a:extLst>
          </p:cNvPr>
          <p:cNvSpPr txBox="1">
            <a:spLocks/>
          </p:cNvSpPr>
          <p:nvPr/>
        </p:nvSpPr>
        <p:spPr>
          <a:xfrm>
            <a:off x="4776000" y="895316"/>
            <a:ext cx="3960000" cy="216000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spcBef>
                <a:spcPts val="600"/>
              </a:spcBef>
              <a:spcAft>
                <a:spcPct val="0"/>
              </a:spcAft>
              <a:buClr>
                <a:schemeClr val="accent5"/>
              </a:buClr>
              <a:buNone/>
            </a:pPr>
            <a:r>
              <a:rPr lang="en-US" sz="2200" b="1" kern="1200" dirty="0">
                <a:solidFill>
                  <a:srgbClr val="000000"/>
                </a:solidFill>
                <a:latin typeface="Arial" panose="020B0604020202020204" pitchFamily="34" charset="0"/>
              </a:rPr>
              <a:t>Proxy Servers (proxies)</a:t>
            </a:r>
          </a:p>
          <a:p>
            <a:pPr marL="255651" indent="-255651">
              <a:spcBef>
                <a:spcPts val="600"/>
              </a:spcBef>
              <a:spcAft>
                <a:spcPct val="0"/>
              </a:spcAft>
              <a:buClr>
                <a:schemeClr val="accent5"/>
              </a:buClr>
            </a:pPr>
            <a:r>
              <a:rPr lang="en-IE" sz="2200" kern="1200" dirty="0">
                <a:solidFill>
                  <a:srgbClr val="000000"/>
                </a:solidFill>
                <a:latin typeface="Arial" panose="020B0604020202020204" pitchFamily="34" charset="0"/>
              </a:rPr>
              <a:t>The primary purpose of a proxy server is to provide controlled access from local computers to remote computers</a:t>
            </a:r>
            <a:endParaRPr lang="en-US" sz="2200" kern="1200" dirty="0">
              <a:solidFill>
                <a:srgbClr val="000000"/>
              </a:solidFill>
              <a:latin typeface="Arial" panose="020B0604020202020204" pitchFamily="34" charset="0"/>
            </a:endParaRPr>
          </a:p>
        </p:txBody>
      </p:sp>
      <p:sp>
        <p:nvSpPr>
          <p:cNvPr id="7" name="TextBox 6">
            <a:extLst>
              <a:ext uri="{FF2B5EF4-FFF2-40B4-BE49-F238E27FC236}">
                <a16:creationId xmlns:a16="http://schemas.microsoft.com/office/drawing/2014/main" id="{F8EF6C91-CAC8-8BEB-C900-DA1776D19CB8}"/>
              </a:ext>
            </a:extLst>
          </p:cNvPr>
          <p:cNvSpPr txBox="1"/>
          <p:nvPr/>
        </p:nvSpPr>
        <p:spPr>
          <a:xfrm>
            <a:off x="-66077" y="6396335"/>
            <a:ext cx="9210077" cy="461665"/>
          </a:xfrm>
          <a:prstGeom prst="rect">
            <a:avLst/>
          </a:prstGeom>
          <a:noFill/>
        </p:spPr>
        <p:txBody>
          <a:bodyPr wrap="square">
            <a:spAutoFit/>
          </a:bodyPr>
          <a:lstStyle/>
          <a:p>
            <a:r>
              <a:rPr lang="en-IE" sz="1200" b="0" i="0" dirty="0">
                <a:solidFill>
                  <a:srgbClr val="555555"/>
                </a:solidFill>
                <a:effectLst/>
                <a:latin typeface="robotoregular"/>
              </a:rPr>
              <a:t>Figure 4.11 illustrates how firewalls and proxy servers protect a local area network from Internet intruders and prevent internal clients from reaching prohibited web servers.</a:t>
            </a:r>
            <a:endParaRPr lang="en-IE" sz="1200" dirty="0"/>
          </a:p>
        </p:txBody>
      </p:sp>
    </p:spTree>
    <p:extLst>
      <p:ext uri="{BB962C8B-B14F-4D97-AF65-F5344CB8AC3E}">
        <p14:creationId xmlns:p14="http://schemas.microsoft.com/office/powerpoint/2010/main" val="716469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769F-3EE5-FF80-11AA-9C39864CF334}"/>
              </a:ext>
            </a:extLst>
          </p:cNvPr>
          <p:cNvSpPr>
            <a:spLocks noGrp="1"/>
          </p:cNvSpPr>
          <p:nvPr>
            <p:ph type="title"/>
          </p:nvPr>
        </p:nvSpPr>
        <p:spPr/>
        <p:txBody>
          <a:bodyPr/>
          <a:lstStyle/>
          <a:p>
            <a:r>
              <a:rPr lang="en-GB" dirty="0"/>
              <a:t>VPN Example</a:t>
            </a:r>
          </a:p>
        </p:txBody>
      </p:sp>
      <p:pic>
        <p:nvPicPr>
          <p:cNvPr id="5" name="Picture 4" descr="A diagram of a network&#10;&#10;AI-generated content may be incorrect.">
            <a:extLst>
              <a:ext uri="{FF2B5EF4-FFF2-40B4-BE49-F238E27FC236}">
                <a16:creationId xmlns:a16="http://schemas.microsoft.com/office/drawing/2014/main" id="{BD342919-7342-9C60-7C68-648CE3117D1F}"/>
              </a:ext>
            </a:extLst>
          </p:cNvPr>
          <p:cNvPicPr>
            <a:picLocks noChangeAspect="1"/>
          </p:cNvPicPr>
          <p:nvPr/>
        </p:nvPicPr>
        <p:blipFill>
          <a:blip r:embed="rId2"/>
          <a:stretch>
            <a:fillRect/>
          </a:stretch>
        </p:blipFill>
        <p:spPr>
          <a:xfrm>
            <a:off x="240313" y="1536269"/>
            <a:ext cx="8663374" cy="3785462"/>
          </a:xfrm>
          <a:prstGeom prst="rect">
            <a:avLst/>
          </a:prstGeom>
        </p:spPr>
      </p:pic>
    </p:spTree>
    <p:extLst>
      <p:ext uri="{BB962C8B-B14F-4D97-AF65-F5344CB8AC3E}">
        <p14:creationId xmlns:p14="http://schemas.microsoft.com/office/powerpoint/2010/main" val="2090968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upload.wikimedia.org/wikipedia/commons/d/dd/Window...">
            <a:extLst>
              <a:ext uri="{FF2B5EF4-FFF2-40B4-BE49-F238E27FC236}">
                <a16:creationId xmlns:a16="http://schemas.microsoft.com/office/drawing/2014/main" id="{B5FC54B2-B168-E64F-799C-2E001B036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5862" y="2327274"/>
            <a:ext cx="2769488" cy="27400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kern="1200" dirty="0">
                <a:solidFill>
                  <a:schemeClr val="accent5"/>
                </a:solidFill>
                <a:latin typeface="Arial" panose="020B0604020202020204" pitchFamily="34" charset="0"/>
                <a:cs typeface="Arial" panose="020B0604020202020204" pitchFamily="34" charset="0"/>
              </a:rPr>
              <a:t>4. Protecting Servers and Clients</a:t>
            </a:r>
            <a:endParaRPr lang="en-IN" dirty="0">
              <a:solidFill>
                <a:schemeClr val="accent5"/>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57200" y="1554920"/>
            <a:ext cx="8232775" cy="4744279"/>
          </a:xfrm>
        </p:spPr>
        <p:txBody>
          <a:bodyPr/>
          <a:lstStyle/>
          <a:p>
            <a:pPr marL="255651" indent="-255651">
              <a:spcAft>
                <a:spcPct val="0"/>
              </a:spcAft>
              <a:buClr>
                <a:schemeClr val="accent5"/>
              </a:buClr>
              <a:buSzPts val="2400"/>
            </a:pPr>
            <a:r>
              <a:rPr lang="en-US" b="1" kern="1200" dirty="0">
                <a:solidFill>
                  <a:srgbClr val="000000"/>
                </a:solidFill>
                <a:latin typeface="Arial" panose="020B0604020202020204" pitchFamily="34" charset="0"/>
                <a:cs typeface="Arial" panose="020B0604020202020204" pitchFamily="34" charset="0"/>
              </a:rPr>
              <a:t>Upgrades, patches</a:t>
            </a:r>
          </a:p>
          <a:p>
            <a:pPr marL="742569" lvl="1" indent="-255651">
              <a:spcAft>
                <a:spcPct val="0"/>
              </a:spcAft>
              <a:buClr>
                <a:schemeClr val="accent5"/>
              </a:buClr>
              <a:buSzPts val="2400"/>
            </a:pPr>
            <a:r>
              <a:rPr lang="en-US" kern="1200" dirty="0">
                <a:solidFill>
                  <a:srgbClr val="000000"/>
                </a:solidFill>
                <a:latin typeface="Arial" panose="020B0604020202020204" pitchFamily="34" charset="0"/>
                <a:cs typeface="Arial" panose="020B0604020202020204" pitchFamily="34" charset="0"/>
              </a:rPr>
              <a:t>Operating system and application software security enhancements</a:t>
            </a:r>
          </a:p>
          <a:p>
            <a:pPr marL="742569" lvl="1" indent="-255651">
              <a:spcAft>
                <a:spcPct val="0"/>
              </a:spcAft>
              <a:buSzPts val="2400"/>
            </a:pPr>
            <a:endParaRPr lang="en-US" kern="1200" dirty="0">
              <a:solidFill>
                <a:srgbClr val="000000"/>
              </a:solidFill>
              <a:latin typeface="Arial" panose="020B0604020202020204" pitchFamily="34" charset="0"/>
              <a:cs typeface="Arial" panose="020B0604020202020204" pitchFamily="34" charset="0"/>
            </a:endParaRPr>
          </a:p>
          <a:p>
            <a:pPr marL="742569" lvl="1" indent="-255651">
              <a:spcAft>
                <a:spcPct val="0"/>
              </a:spcAft>
              <a:buSzPts val="2400"/>
            </a:pPr>
            <a:endParaRPr lang="en-US" kern="1200" dirty="0">
              <a:solidFill>
                <a:srgbClr val="000000"/>
              </a:solidFill>
              <a:latin typeface="Arial" panose="020B0604020202020204" pitchFamily="34" charset="0"/>
              <a:cs typeface="Arial" panose="020B0604020202020204" pitchFamily="34" charset="0"/>
            </a:endParaRPr>
          </a:p>
          <a:p>
            <a:pPr marL="742569" lvl="1" indent="-255651">
              <a:spcAft>
                <a:spcPct val="0"/>
              </a:spcAft>
              <a:buSzPts val="2400"/>
            </a:pPr>
            <a:endParaRPr lang="en-US" kern="1200" dirty="0">
              <a:solidFill>
                <a:srgbClr val="000000"/>
              </a:solidFill>
              <a:latin typeface="Arial" panose="020B0604020202020204" pitchFamily="34" charset="0"/>
              <a:cs typeface="Arial" panose="020B0604020202020204" pitchFamily="34" charset="0"/>
            </a:endParaRPr>
          </a:p>
          <a:p>
            <a:pPr marL="255651" lvl="0" indent="-255651">
              <a:spcAft>
                <a:spcPct val="0"/>
              </a:spcAft>
              <a:buClr>
                <a:schemeClr val="accent5"/>
              </a:buClr>
              <a:buSzPts val="2400"/>
              <a:tabLst/>
            </a:pPr>
            <a:r>
              <a:rPr lang="en-US" b="1" kern="1200" dirty="0">
                <a:solidFill>
                  <a:srgbClr val="000000"/>
                </a:solidFill>
                <a:latin typeface="Arial" panose="020B0604020202020204" pitchFamily="34" charset="0"/>
                <a:cs typeface="Arial" panose="020B0604020202020204" pitchFamily="34" charset="0"/>
              </a:rPr>
              <a:t>Anti-virus software</a:t>
            </a:r>
          </a:p>
          <a:p>
            <a:pPr marL="741553" lvl="1" indent="-284353">
              <a:spcAft>
                <a:spcPct val="0"/>
              </a:spcAft>
              <a:buClr>
                <a:schemeClr val="accent5"/>
              </a:buClr>
              <a:buSzPts val="2400"/>
            </a:pPr>
            <a:r>
              <a:rPr lang="en-US" kern="1200" dirty="0">
                <a:solidFill>
                  <a:srgbClr val="000000"/>
                </a:solidFill>
                <a:latin typeface="Arial" panose="020B0604020202020204" pitchFamily="34" charset="0"/>
                <a:cs typeface="Arial" panose="020B0604020202020204" pitchFamily="34" charset="0"/>
              </a:rPr>
              <a:t>Easiest and least expensive way to prevent threats to system integrity</a:t>
            </a:r>
          </a:p>
          <a:p>
            <a:pPr marL="741553" lvl="1" indent="-284353">
              <a:spcAft>
                <a:spcPct val="0"/>
              </a:spcAft>
              <a:buClr>
                <a:schemeClr val="accent5"/>
              </a:buClr>
              <a:buSzPts val="2400"/>
            </a:pPr>
            <a:r>
              <a:rPr lang="en-US" kern="1200" dirty="0">
                <a:solidFill>
                  <a:srgbClr val="000000"/>
                </a:solidFill>
                <a:latin typeface="Arial" panose="020B0604020202020204" pitchFamily="34" charset="0"/>
                <a:cs typeface="Arial" panose="020B0604020202020204" pitchFamily="34" charset="0"/>
              </a:rPr>
              <a:t>Requires daily updates</a:t>
            </a:r>
          </a:p>
        </p:txBody>
      </p:sp>
    </p:spTree>
    <p:extLst>
      <p:ext uri="{BB962C8B-B14F-4D97-AF65-F5344CB8AC3E}">
        <p14:creationId xmlns:p14="http://schemas.microsoft.com/office/powerpoint/2010/main" val="4270225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6" descr="An illustration depicts five steps in developing an e commerce security plan in the form of interconnected parts of a circle. For a full description, see Notes. Press F6.">
            <a:extLst>
              <a:ext uri="{FF2B5EF4-FFF2-40B4-BE49-F238E27FC236}">
                <a16:creationId xmlns:a16="http://schemas.microsoft.com/office/drawing/2014/main" id="{E3FA3AC9-4525-5711-0AB5-474172E386FA}"/>
              </a:ext>
            </a:extLst>
          </p:cNvPr>
          <p:cNvPicPr>
            <a:picLocks noChangeAspect="1"/>
          </p:cNvPicPr>
          <p:nvPr/>
        </p:nvPicPr>
        <p:blipFill rotWithShape="1">
          <a:blip r:embed="rId2">
            <a:duotone>
              <a:schemeClr val="accent5">
                <a:shade val="45000"/>
                <a:satMod val="135000"/>
              </a:schemeClr>
              <a:prstClr val="white"/>
            </a:duotone>
          </a:blip>
          <a:srcRect b="5273"/>
          <a:stretch/>
        </p:blipFill>
        <p:spPr>
          <a:xfrm>
            <a:off x="5295900" y="935341"/>
            <a:ext cx="3848100" cy="3753705"/>
          </a:xfrm>
          <a:prstGeom prst="rect">
            <a:avLst/>
          </a:prstGeom>
          <a:noFill/>
          <a:ln>
            <a:noFill/>
          </a:ln>
        </p:spPr>
      </p:pic>
      <p:sp>
        <p:nvSpPr>
          <p:cNvPr id="2" name="Title 1"/>
          <p:cNvSpPr>
            <a:spLocks noGrp="1"/>
          </p:cNvSpPr>
          <p:nvPr>
            <p:ph type="title"/>
          </p:nvPr>
        </p:nvSpPr>
        <p:spPr>
          <a:xfrm>
            <a:off x="202223" y="215371"/>
            <a:ext cx="8713177" cy="1097279"/>
          </a:xfrm>
        </p:spPr>
        <p:txBody>
          <a:bodyPr/>
          <a:lstStyle/>
          <a:p>
            <a:r>
              <a:rPr lang="en-IN" dirty="0">
                <a:solidFill>
                  <a:schemeClr val="accent5"/>
                </a:solidFill>
              </a:rPr>
              <a:t>Policy Solutions</a:t>
            </a:r>
          </a:p>
        </p:txBody>
      </p:sp>
      <p:sp>
        <p:nvSpPr>
          <p:cNvPr id="3" name="Content Placeholder 2"/>
          <p:cNvSpPr>
            <a:spLocks noGrp="1"/>
          </p:cNvSpPr>
          <p:nvPr>
            <p:ph sz="quarter" idx="13"/>
          </p:nvPr>
        </p:nvSpPr>
        <p:spPr>
          <a:xfrm>
            <a:off x="202224" y="1312650"/>
            <a:ext cx="8713176" cy="5329979"/>
          </a:xfrm>
        </p:spPr>
        <p:txBody>
          <a:bodyPr/>
          <a:lstStyle/>
          <a:p>
            <a:pPr marL="432" lvl="0" indent="0">
              <a:buNone/>
            </a:pPr>
            <a:r>
              <a:rPr lang="en-IN" b="1" dirty="0"/>
              <a:t>A Security Plan: Management Policies</a:t>
            </a:r>
            <a:endParaRPr lang="en-US" b="1" dirty="0"/>
          </a:p>
          <a:p>
            <a:pPr lvl="0">
              <a:buClr>
                <a:schemeClr val="accent5"/>
              </a:buClr>
            </a:pPr>
            <a:r>
              <a:rPr lang="en-US" dirty="0"/>
              <a:t>Risk assessment</a:t>
            </a:r>
          </a:p>
          <a:p>
            <a:pPr lvl="0">
              <a:buClr>
                <a:schemeClr val="accent5"/>
              </a:buClr>
            </a:pPr>
            <a:r>
              <a:rPr lang="en-US" dirty="0"/>
              <a:t>Security policy</a:t>
            </a:r>
          </a:p>
          <a:p>
            <a:pPr lvl="0">
              <a:buClr>
                <a:schemeClr val="accent5"/>
              </a:buClr>
            </a:pPr>
            <a:r>
              <a:rPr lang="en-US" dirty="0"/>
              <a:t>Implementation plan</a:t>
            </a:r>
          </a:p>
          <a:p>
            <a:pPr>
              <a:buClr>
                <a:schemeClr val="accent5"/>
              </a:buClr>
            </a:pPr>
            <a:r>
              <a:rPr lang="en-US" dirty="0"/>
              <a:t>Security organization</a:t>
            </a:r>
          </a:p>
          <a:p>
            <a:pPr lvl="1">
              <a:buClr>
                <a:schemeClr val="accent5"/>
              </a:buClr>
            </a:pPr>
            <a:r>
              <a:rPr lang="en-US" dirty="0"/>
              <a:t>Access controls</a:t>
            </a:r>
          </a:p>
          <a:p>
            <a:pPr lvl="1">
              <a:buClr>
                <a:schemeClr val="accent5"/>
              </a:buClr>
            </a:pPr>
            <a:r>
              <a:rPr lang="en-US" dirty="0"/>
              <a:t>Authentication procedures, including biometrics</a:t>
            </a:r>
          </a:p>
          <a:p>
            <a:pPr lvl="1">
              <a:buClr>
                <a:schemeClr val="accent5"/>
              </a:buClr>
            </a:pPr>
            <a:r>
              <a:rPr lang="en-US" dirty="0"/>
              <a:t>Authorization policies, authorization management systems</a:t>
            </a:r>
          </a:p>
          <a:p>
            <a:pPr lvl="0">
              <a:buClr>
                <a:schemeClr val="accent5"/>
              </a:buClr>
            </a:pPr>
            <a:r>
              <a:rPr lang="en-US" dirty="0"/>
              <a:t>Security audit</a:t>
            </a:r>
          </a:p>
        </p:txBody>
      </p:sp>
      <p:sp>
        <p:nvSpPr>
          <p:cNvPr id="8" name="TextBox 7">
            <a:extLst>
              <a:ext uri="{FF2B5EF4-FFF2-40B4-BE49-F238E27FC236}">
                <a16:creationId xmlns:a16="http://schemas.microsoft.com/office/drawing/2014/main" id="{DF24156B-3A34-3717-BB08-C7E271AAB351}"/>
              </a:ext>
            </a:extLst>
          </p:cNvPr>
          <p:cNvSpPr txBox="1"/>
          <p:nvPr/>
        </p:nvSpPr>
        <p:spPr>
          <a:xfrm>
            <a:off x="4572000" y="6550223"/>
            <a:ext cx="4572000" cy="307777"/>
          </a:xfrm>
          <a:prstGeom prst="rect">
            <a:avLst/>
          </a:prstGeom>
          <a:noFill/>
        </p:spPr>
        <p:txBody>
          <a:bodyPr wrap="square">
            <a:spAutoFit/>
          </a:bodyPr>
          <a:lstStyle/>
          <a:p>
            <a:r>
              <a:rPr lang="en-IN" sz="1400" dirty="0">
                <a:latin typeface="Arial" panose="020B0604020202020204" pitchFamily="34" charset="0"/>
                <a:cs typeface="Arial" panose="020B0604020202020204" pitchFamily="34" charset="0"/>
              </a:rPr>
              <a:t>Figure 5.12 Developing an E-commerce Security Plan</a:t>
            </a:r>
            <a:endParaRPr lang="en-IE" dirty="0"/>
          </a:p>
        </p:txBody>
      </p:sp>
    </p:spTree>
    <p:extLst>
      <p:ext uri="{BB962C8B-B14F-4D97-AF65-F5344CB8AC3E}">
        <p14:creationId xmlns:p14="http://schemas.microsoft.com/office/powerpoint/2010/main" val="2083919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a:lstStyle/>
          <a:p>
            <a:r>
              <a:rPr lang="en-IN" dirty="0">
                <a:solidFill>
                  <a:schemeClr val="accent5"/>
                </a:solidFill>
              </a:rPr>
              <a:t>The Role of Laws and Public Policy</a:t>
            </a:r>
          </a:p>
        </p:txBody>
      </p:sp>
      <p:sp>
        <p:nvSpPr>
          <p:cNvPr id="3" name="Content Placeholder 2"/>
          <p:cNvSpPr>
            <a:spLocks noGrp="1"/>
          </p:cNvSpPr>
          <p:nvPr>
            <p:ph sz="quarter" idx="13"/>
          </p:nvPr>
        </p:nvSpPr>
        <p:spPr>
          <a:xfrm>
            <a:off x="138113" y="1143000"/>
            <a:ext cx="8840787" cy="5600699"/>
          </a:xfrm>
        </p:spPr>
        <p:txBody>
          <a:bodyPr/>
          <a:lstStyle/>
          <a:p>
            <a:pPr>
              <a:buClr>
                <a:schemeClr val="accent5"/>
              </a:buClr>
            </a:pPr>
            <a:r>
              <a:rPr lang="en-US" b="1" dirty="0"/>
              <a:t>Laws that give authorities tools for identifying, tracing, prosecuting cybercriminals:</a:t>
            </a:r>
          </a:p>
          <a:p>
            <a:pPr marL="533400" lvl="1" indent="-284163">
              <a:buClr>
                <a:schemeClr val="accent5"/>
              </a:buClr>
            </a:pPr>
            <a:r>
              <a:rPr lang="en-IE" b="1" dirty="0"/>
              <a:t>Data Protection</a:t>
            </a:r>
            <a:r>
              <a:rPr lang="en-IE" dirty="0"/>
              <a:t>: The GDPR 2016</a:t>
            </a:r>
          </a:p>
          <a:p>
            <a:pPr marL="533400" lvl="1" indent="-284163">
              <a:buClr>
                <a:schemeClr val="accent5"/>
              </a:buClr>
            </a:pPr>
            <a:r>
              <a:rPr lang="en-IE" b="1" dirty="0"/>
              <a:t>e-Privacy</a:t>
            </a:r>
            <a:r>
              <a:rPr lang="en-IE" dirty="0"/>
              <a:t>: The e-Privacy Regulations 2011</a:t>
            </a:r>
          </a:p>
          <a:p>
            <a:pPr marL="533400" lvl="1" indent="-284163">
              <a:buClr>
                <a:schemeClr val="accent5"/>
              </a:buClr>
            </a:pPr>
            <a:r>
              <a:rPr lang="en-IE" b="1" dirty="0"/>
              <a:t>Network and Information Systems</a:t>
            </a:r>
            <a:r>
              <a:rPr lang="en-IE" dirty="0"/>
              <a:t>: NIS Directive 2016</a:t>
            </a:r>
          </a:p>
          <a:p>
            <a:pPr marL="533400" lvl="1" indent="-284163">
              <a:buClr>
                <a:schemeClr val="accent5"/>
              </a:buClr>
            </a:pPr>
            <a:r>
              <a:rPr lang="en-IE" b="1" dirty="0"/>
              <a:t>Payment Services</a:t>
            </a:r>
            <a:r>
              <a:rPr lang="en-IE" dirty="0"/>
              <a:t>: PSD2 2015</a:t>
            </a:r>
          </a:p>
          <a:p>
            <a:pPr marL="249237" lvl="1" indent="0">
              <a:buClr>
                <a:schemeClr val="accent5"/>
              </a:buClr>
              <a:buNone/>
            </a:pPr>
            <a:endParaRPr lang="en-IE" dirty="0"/>
          </a:p>
          <a:p>
            <a:pPr>
              <a:buClr>
                <a:schemeClr val="accent5"/>
              </a:buClr>
            </a:pPr>
            <a:r>
              <a:rPr lang="en-US" b="1" dirty="0"/>
              <a:t>Government policies and controls on encryption software</a:t>
            </a:r>
          </a:p>
          <a:p>
            <a:pPr marL="533400" lvl="1" indent="-284163">
              <a:buClr>
                <a:schemeClr val="accent5"/>
              </a:buClr>
            </a:pPr>
            <a:r>
              <a:rPr lang="en-US" dirty="0"/>
              <a:t>OECD, G7/G8, Council of Europe, </a:t>
            </a:r>
            <a:r>
              <a:rPr lang="en-US" dirty="0" err="1"/>
              <a:t>Wassener</a:t>
            </a:r>
            <a:r>
              <a:rPr lang="en-US" dirty="0"/>
              <a:t> Arrangement</a:t>
            </a:r>
          </a:p>
        </p:txBody>
      </p:sp>
    </p:spTree>
    <p:extLst>
      <p:ext uri="{BB962C8B-B14F-4D97-AF65-F5344CB8AC3E}">
        <p14:creationId xmlns:p14="http://schemas.microsoft.com/office/powerpoint/2010/main" val="3715449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23" y="215371"/>
            <a:ext cx="8713177" cy="1097279"/>
          </a:xfrm>
        </p:spPr>
        <p:txBody>
          <a:bodyPr tIns="91425">
            <a:noAutofit/>
          </a:bodyPr>
          <a:lstStyle/>
          <a:p>
            <a:pPr lvl="0"/>
            <a:r>
              <a:rPr lang="en-US" dirty="0">
                <a:solidFill>
                  <a:schemeClr val="accent5"/>
                </a:solidFill>
              </a:rPr>
              <a:t>Privacy Protection in Europe</a:t>
            </a:r>
          </a:p>
        </p:txBody>
      </p:sp>
      <p:sp>
        <p:nvSpPr>
          <p:cNvPr id="3" name="Text Placeholder 2"/>
          <p:cNvSpPr>
            <a:spLocks noGrp="1"/>
          </p:cNvSpPr>
          <p:nvPr>
            <p:ph sz="quarter" idx="13"/>
          </p:nvPr>
        </p:nvSpPr>
        <p:spPr>
          <a:xfrm>
            <a:off x="202224" y="1312650"/>
            <a:ext cx="8713176" cy="5329979"/>
          </a:xfrm>
        </p:spPr>
        <p:txBody>
          <a:bodyPr wrap="square" lIns="91425" tIns="91425" rIns="91425" bIns="91425">
            <a:noAutofit/>
          </a:bodyPr>
          <a:lstStyle/>
          <a:p>
            <a:pPr lvl="0"/>
            <a:r>
              <a:rPr lang="en-US" altLang="en-US" dirty="0"/>
              <a:t>European privacy protection much stronger than in United States</a:t>
            </a:r>
          </a:p>
          <a:p>
            <a:pPr lvl="0"/>
            <a:r>
              <a:rPr lang="en-US" altLang="en-US" dirty="0"/>
              <a:t>1998 European Commission</a:t>
            </a:r>
            <a:r>
              <a:rPr lang="en-US" altLang="ja-JP" dirty="0"/>
              <a:t>’s Directive on Data Protection</a:t>
            </a:r>
            <a:endParaRPr lang="en-US" altLang="en-US" dirty="0"/>
          </a:p>
          <a:p>
            <a:pPr lvl="2"/>
            <a:r>
              <a:rPr lang="en-US" altLang="en-US" dirty="0"/>
              <a:t>Safe harbor</a:t>
            </a:r>
          </a:p>
          <a:p>
            <a:pPr lvl="0"/>
            <a:r>
              <a:rPr lang="en-US" altLang="ja-JP" dirty="0"/>
              <a:t>2016 E. U. General Data Protection Regulation (GDPR)</a:t>
            </a:r>
          </a:p>
          <a:p>
            <a:pPr lvl="2"/>
            <a:r>
              <a:rPr lang="en-US" altLang="en-US" dirty="0"/>
              <a:t>Privacy Shield</a:t>
            </a:r>
          </a:p>
          <a:p>
            <a:pPr lvl="0"/>
            <a:r>
              <a:rPr lang="en-US" altLang="en-US" dirty="0"/>
              <a:t>Privacy environment has turned against U.S. firms like Facebook and unfettered collection and use of personal data</a:t>
            </a:r>
          </a:p>
        </p:txBody>
      </p:sp>
    </p:spTree>
    <p:extLst>
      <p:ext uri="{BB962C8B-B14F-4D97-AF65-F5344CB8AC3E}">
        <p14:creationId xmlns:p14="http://schemas.microsoft.com/office/powerpoint/2010/main" val="494409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FB78-DD06-E314-99F2-EE5A8CF34D63}"/>
              </a:ext>
            </a:extLst>
          </p:cNvPr>
          <p:cNvSpPr>
            <a:spLocks noGrp="1"/>
          </p:cNvSpPr>
          <p:nvPr>
            <p:ph type="title"/>
          </p:nvPr>
        </p:nvSpPr>
        <p:spPr>
          <a:xfrm>
            <a:off x="202223" y="215371"/>
            <a:ext cx="8865577" cy="1097279"/>
          </a:xfrm>
        </p:spPr>
        <p:txBody>
          <a:bodyPr/>
          <a:lstStyle/>
          <a:p>
            <a:r>
              <a:rPr lang="en-US" altLang="ja-JP" sz="3400" dirty="0">
                <a:solidFill>
                  <a:schemeClr val="accent5"/>
                </a:solidFill>
              </a:rPr>
              <a:t>General Data Protection Regulation 2016</a:t>
            </a:r>
            <a:endParaRPr lang="en-IE" sz="3400" dirty="0">
              <a:solidFill>
                <a:schemeClr val="accent5"/>
              </a:solidFill>
              <a:sym typeface="Arial"/>
            </a:endParaRPr>
          </a:p>
        </p:txBody>
      </p:sp>
      <p:sp>
        <p:nvSpPr>
          <p:cNvPr id="3" name="Content Placeholder 2">
            <a:extLst>
              <a:ext uri="{FF2B5EF4-FFF2-40B4-BE49-F238E27FC236}">
                <a16:creationId xmlns:a16="http://schemas.microsoft.com/office/drawing/2014/main" id="{6D78543D-ED79-2496-E30D-A00EAC15CBED}"/>
              </a:ext>
            </a:extLst>
          </p:cNvPr>
          <p:cNvSpPr>
            <a:spLocks noGrp="1"/>
          </p:cNvSpPr>
          <p:nvPr>
            <p:ph sz="quarter" idx="13"/>
          </p:nvPr>
        </p:nvSpPr>
        <p:spPr>
          <a:xfrm>
            <a:off x="126024" y="927100"/>
            <a:ext cx="8941776" cy="5715529"/>
          </a:xfrm>
        </p:spPr>
        <p:txBody>
          <a:bodyPr/>
          <a:lstStyle/>
          <a:p>
            <a:pPr>
              <a:buClr>
                <a:schemeClr val="accent5"/>
              </a:buClr>
            </a:pPr>
            <a:r>
              <a:rPr lang="en-IE" dirty="0"/>
              <a:t>The GDPR places obligations on an organisation, and the staff within an organisation, to ensure personal data is processed fairly, lawfully and securely. </a:t>
            </a:r>
          </a:p>
          <a:p>
            <a:pPr>
              <a:buClr>
                <a:schemeClr val="accent5"/>
              </a:buClr>
            </a:pPr>
            <a:r>
              <a:rPr lang="en-IE" dirty="0"/>
              <a:t>This means that personal data should only be processed if they have:</a:t>
            </a:r>
          </a:p>
          <a:p>
            <a:pPr lvl="1">
              <a:buClr>
                <a:schemeClr val="accent5"/>
              </a:buClr>
            </a:pPr>
            <a:r>
              <a:rPr lang="en-IE" dirty="0"/>
              <a:t>a valid condition of processing (lawful purpose) and </a:t>
            </a:r>
          </a:p>
          <a:p>
            <a:pPr lvl="1">
              <a:buClr>
                <a:schemeClr val="accent5"/>
              </a:buClr>
            </a:pPr>
            <a:r>
              <a:rPr lang="en-IE" dirty="0"/>
              <a:t>they have provided information to the individuals concerned about how and why they are processing their information (e.g. a privacy notice). </a:t>
            </a:r>
          </a:p>
          <a:p>
            <a:pPr>
              <a:buClr>
                <a:schemeClr val="accent5"/>
              </a:buClr>
            </a:pPr>
            <a:r>
              <a:rPr lang="en-IE" dirty="0"/>
              <a:t>There are restrictions on what they are allowed to do with personal data such as passing personal information on to third parties, transferring information outside the EU or using it for direct marketing.</a:t>
            </a:r>
          </a:p>
        </p:txBody>
      </p:sp>
    </p:spTree>
    <p:extLst>
      <p:ext uri="{BB962C8B-B14F-4D97-AF65-F5344CB8AC3E}">
        <p14:creationId xmlns:p14="http://schemas.microsoft.com/office/powerpoint/2010/main" val="2336628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3950B9-9307-B994-35FB-C984859F6178}"/>
              </a:ext>
            </a:extLst>
          </p:cNvPr>
          <p:cNvSpPr>
            <a:spLocks noGrp="1"/>
          </p:cNvSpPr>
          <p:nvPr>
            <p:ph type="title"/>
          </p:nvPr>
        </p:nvSpPr>
        <p:spPr/>
        <p:txBody>
          <a:bodyPr/>
          <a:lstStyle/>
          <a:p>
            <a:r>
              <a:rPr lang="en-US" altLang="ja-JP" sz="3400" dirty="0">
                <a:solidFill>
                  <a:schemeClr val="accent5"/>
                </a:solidFill>
                <a:latin typeface="+mj-lt"/>
              </a:rPr>
              <a:t>GDRP 2016 continued</a:t>
            </a:r>
            <a:endParaRPr lang="en-IE" sz="3400" dirty="0">
              <a:solidFill>
                <a:schemeClr val="accent5"/>
              </a:solidFill>
            </a:endParaRPr>
          </a:p>
        </p:txBody>
      </p:sp>
      <p:sp>
        <p:nvSpPr>
          <p:cNvPr id="3" name="Content Placeholder 2">
            <a:extLst>
              <a:ext uri="{FF2B5EF4-FFF2-40B4-BE49-F238E27FC236}">
                <a16:creationId xmlns:a16="http://schemas.microsoft.com/office/drawing/2014/main" id="{6D78543D-ED79-2496-E30D-A00EAC15CBED}"/>
              </a:ext>
            </a:extLst>
          </p:cNvPr>
          <p:cNvSpPr>
            <a:spLocks noGrp="1"/>
          </p:cNvSpPr>
          <p:nvPr>
            <p:ph sz="quarter" idx="13"/>
          </p:nvPr>
        </p:nvSpPr>
        <p:spPr/>
        <p:txBody>
          <a:bodyPr/>
          <a:lstStyle/>
          <a:p>
            <a:pPr>
              <a:buClr>
                <a:schemeClr val="accent5"/>
              </a:buClr>
            </a:pPr>
            <a:r>
              <a:rPr lang="en-IE" dirty="0"/>
              <a:t>Under GDPR failure to comply with data protection legislation can have very serious consequences. </a:t>
            </a:r>
          </a:p>
          <a:p>
            <a:pPr marL="432" indent="0">
              <a:buClr>
                <a:schemeClr val="accent5"/>
              </a:buClr>
              <a:buNone/>
            </a:pPr>
            <a:endParaRPr lang="en-IE" dirty="0"/>
          </a:p>
          <a:p>
            <a:pPr>
              <a:buClr>
                <a:schemeClr val="accent5"/>
              </a:buClr>
            </a:pPr>
            <a:r>
              <a:rPr lang="en-IE" dirty="0"/>
              <a:t>Apart from damage to an organisation's reputation, substantial fines can apply by the Data Protection Commission.</a:t>
            </a:r>
          </a:p>
          <a:p>
            <a:pPr marL="432" indent="0">
              <a:buClr>
                <a:schemeClr val="accent5"/>
              </a:buClr>
              <a:buNone/>
            </a:pPr>
            <a:endParaRPr lang="en-IE" dirty="0"/>
          </a:p>
          <a:p>
            <a:pPr>
              <a:buClr>
                <a:schemeClr val="accent5"/>
              </a:buClr>
            </a:pPr>
            <a:r>
              <a:rPr lang="en-IE" dirty="0"/>
              <a:t>In addition, an individual, i.e. a data subject, has the right to take legal actions against an organisation that fails to comply with GDPR. </a:t>
            </a:r>
          </a:p>
        </p:txBody>
      </p:sp>
    </p:spTree>
    <p:extLst>
      <p:ext uri="{BB962C8B-B14F-4D97-AF65-F5344CB8AC3E}">
        <p14:creationId xmlns:p14="http://schemas.microsoft.com/office/powerpoint/2010/main" val="2579813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3950B9-9307-B994-35FB-C984859F6178}"/>
              </a:ext>
            </a:extLst>
          </p:cNvPr>
          <p:cNvSpPr>
            <a:spLocks noGrp="1"/>
          </p:cNvSpPr>
          <p:nvPr>
            <p:ph type="title"/>
          </p:nvPr>
        </p:nvSpPr>
        <p:spPr/>
        <p:txBody>
          <a:bodyPr/>
          <a:lstStyle/>
          <a:p>
            <a:r>
              <a:rPr lang="en-IE" altLang="ja-JP" sz="3600" dirty="0">
                <a:solidFill>
                  <a:schemeClr val="accent5"/>
                </a:solidFill>
                <a:latin typeface="+mj-lt"/>
              </a:rPr>
              <a:t>The e-Privacy Regulations 2011</a:t>
            </a:r>
            <a:br>
              <a:rPr lang="en-IE" altLang="ja-JP" sz="3600" dirty="0">
                <a:solidFill>
                  <a:schemeClr val="accent5"/>
                </a:solidFill>
                <a:latin typeface="+mj-lt"/>
              </a:rPr>
            </a:br>
            <a:endParaRPr lang="en-IE" dirty="0">
              <a:solidFill>
                <a:schemeClr val="accent5"/>
              </a:solidFill>
            </a:endParaRPr>
          </a:p>
        </p:txBody>
      </p:sp>
      <p:sp>
        <p:nvSpPr>
          <p:cNvPr id="3" name="Content Placeholder 2">
            <a:extLst>
              <a:ext uri="{FF2B5EF4-FFF2-40B4-BE49-F238E27FC236}">
                <a16:creationId xmlns:a16="http://schemas.microsoft.com/office/drawing/2014/main" id="{6D78543D-ED79-2496-E30D-A00EAC15CBED}"/>
              </a:ext>
            </a:extLst>
          </p:cNvPr>
          <p:cNvSpPr>
            <a:spLocks noGrp="1"/>
          </p:cNvSpPr>
          <p:nvPr>
            <p:ph sz="quarter" idx="13"/>
          </p:nvPr>
        </p:nvSpPr>
        <p:spPr>
          <a:xfrm>
            <a:off x="202222" y="990600"/>
            <a:ext cx="8713178" cy="5652029"/>
          </a:xfrm>
        </p:spPr>
        <p:txBody>
          <a:bodyPr/>
          <a:lstStyle/>
          <a:p>
            <a:pPr>
              <a:buClr>
                <a:schemeClr val="accent5"/>
              </a:buClr>
            </a:pPr>
            <a:r>
              <a:rPr lang="en-IE" dirty="0"/>
              <a:t>The </a:t>
            </a:r>
            <a:r>
              <a:rPr lang="en-IE" dirty="0" err="1"/>
              <a:t>ePrivacy</a:t>
            </a:r>
            <a:r>
              <a:rPr lang="en-IE" dirty="0"/>
              <a:t> Regulation sets out that interference with electronic communications between individuals is prohibited unless a listed exception is applicable. </a:t>
            </a:r>
          </a:p>
          <a:p>
            <a:pPr marL="458550" lvl="1" indent="0">
              <a:buClr>
                <a:schemeClr val="accent5"/>
              </a:buClr>
              <a:buNone/>
            </a:pPr>
            <a:endParaRPr lang="en-IE" dirty="0"/>
          </a:p>
          <a:p>
            <a:pPr>
              <a:buClr>
                <a:schemeClr val="accent5"/>
              </a:buClr>
            </a:pPr>
            <a:r>
              <a:rPr lang="en-IE" dirty="0"/>
              <a:t>It protects the confidentiality of electronic communications. </a:t>
            </a:r>
          </a:p>
          <a:p>
            <a:pPr lvl="1">
              <a:buClr>
                <a:schemeClr val="accent5"/>
              </a:buClr>
            </a:pPr>
            <a:endParaRPr lang="en-IE" dirty="0"/>
          </a:p>
          <a:p>
            <a:pPr>
              <a:buClr>
                <a:schemeClr val="accent5"/>
              </a:buClr>
            </a:pPr>
            <a:r>
              <a:rPr lang="en-IE" dirty="0"/>
              <a:t>Includes rules on the use of: </a:t>
            </a:r>
          </a:p>
          <a:p>
            <a:pPr lvl="1">
              <a:buClr>
                <a:schemeClr val="accent5"/>
              </a:buClr>
            </a:pPr>
            <a:r>
              <a:rPr lang="en-IE" dirty="0"/>
              <a:t>Cookie walls and opt-outs</a:t>
            </a:r>
          </a:p>
          <a:p>
            <a:pPr lvl="1">
              <a:buClr>
                <a:schemeClr val="accent5"/>
              </a:buClr>
            </a:pPr>
            <a:r>
              <a:rPr lang="en-IE" dirty="0"/>
              <a:t>Unsolicited and direct marketing</a:t>
            </a:r>
          </a:p>
          <a:p>
            <a:pPr marL="432" indent="0">
              <a:buClr>
                <a:schemeClr val="accent5"/>
              </a:buClr>
              <a:buNone/>
            </a:pPr>
            <a:endParaRPr lang="en-IE" b="1" dirty="0">
              <a:solidFill>
                <a:srgbClr val="000000"/>
              </a:solidFill>
              <a:latin typeface="Open Sans" panose="020B0606030504020204" pitchFamily="34" charset="0"/>
              <a:hlinkClick r:id="rId2"/>
            </a:endParaRPr>
          </a:p>
          <a:p>
            <a:pPr marL="432" indent="0">
              <a:buClr>
                <a:schemeClr val="accent5"/>
              </a:buClr>
              <a:buNone/>
            </a:pPr>
            <a:r>
              <a:rPr lang="en-IE" b="1" dirty="0">
                <a:solidFill>
                  <a:srgbClr val="000000"/>
                </a:solidFill>
                <a:latin typeface="Open Sans" panose="020B0606030504020204" pitchFamily="34" charset="0"/>
                <a:hlinkClick r:id="rId2"/>
              </a:rPr>
              <a:t>More Information &gt;&gt;</a:t>
            </a:r>
            <a:endParaRPr lang="en-IE" dirty="0"/>
          </a:p>
        </p:txBody>
      </p:sp>
    </p:spTree>
    <p:extLst>
      <p:ext uri="{BB962C8B-B14F-4D97-AF65-F5344CB8AC3E}">
        <p14:creationId xmlns:p14="http://schemas.microsoft.com/office/powerpoint/2010/main" val="26479827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3950B9-9307-B994-35FB-C984859F6178}"/>
              </a:ext>
            </a:extLst>
          </p:cNvPr>
          <p:cNvSpPr>
            <a:spLocks noGrp="1"/>
          </p:cNvSpPr>
          <p:nvPr>
            <p:ph type="title"/>
          </p:nvPr>
        </p:nvSpPr>
        <p:spPr>
          <a:xfrm>
            <a:off x="202223" y="215371"/>
            <a:ext cx="8713177" cy="1097279"/>
          </a:xfrm>
        </p:spPr>
        <p:txBody>
          <a:bodyPr/>
          <a:lstStyle/>
          <a:p>
            <a:r>
              <a:rPr lang="en-IE" altLang="ja-JP" dirty="0">
                <a:solidFill>
                  <a:schemeClr val="accent5"/>
                </a:solidFill>
              </a:rPr>
              <a:t>Network and Information Security Directive</a:t>
            </a:r>
            <a:r>
              <a:rPr lang="en-US" altLang="ja-JP" dirty="0">
                <a:solidFill>
                  <a:schemeClr val="accent5"/>
                </a:solidFill>
              </a:rPr>
              <a:t> 2016</a:t>
            </a:r>
          </a:p>
        </p:txBody>
      </p:sp>
      <p:sp>
        <p:nvSpPr>
          <p:cNvPr id="3" name="Content Placeholder 2">
            <a:extLst>
              <a:ext uri="{FF2B5EF4-FFF2-40B4-BE49-F238E27FC236}">
                <a16:creationId xmlns:a16="http://schemas.microsoft.com/office/drawing/2014/main" id="{6D78543D-ED79-2496-E30D-A00EAC15CBED}"/>
              </a:ext>
            </a:extLst>
          </p:cNvPr>
          <p:cNvSpPr>
            <a:spLocks noGrp="1"/>
          </p:cNvSpPr>
          <p:nvPr>
            <p:ph sz="quarter" idx="13"/>
          </p:nvPr>
        </p:nvSpPr>
        <p:spPr>
          <a:xfrm>
            <a:off x="201613" y="1714500"/>
            <a:ext cx="8815387" cy="4927600"/>
          </a:xfrm>
        </p:spPr>
        <p:txBody>
          <a:bodyPr/>
          <a:lstStyle/>
          <a:p>
            <a:pPr>
              <a:buClr>
                <a:schemeClr val="accent5"/>
              </a:buClr>
            </a:pPr>
            <a:r>
              <a:rPr lang="en-IE" dirty="0"/>
              <a:t>The NIS directive aims to achieve a high common level of security of networks and information systems within the European Union. </a:t>
            </a:r>
          </a:p>
          <a:p>
            <a:pPr>
              <a:buClr>
                <a:schemeClr val="accent5"/>
              </a:buClr>
            </a:pPr>
            <a:r>
              <a:rPr lang="en-IE" dirty="0"/>
              <a:t>It establishes security and notification requirements for Operators of Essential Services (</a:t>
            </a:r>
            <a:r>
              <a:rPr lang="en-IE" dirty="0" err="1"/>
              <a:t>OoES</a:t>
            </a:r>
            <a:r>
              <a:rPr lang="en-IE" dirty="0"/>
              <a:t>) </a:t>
            </a:r>
            <a:r>
              <a:rPr lang="en-IE" i="1" dirty="0"/>
              <a:t>such as banking and health</a:t>
            </a:r>
            <a:r>
              <a:rPr lang="en-IE" dirty="0"/>
              <a:t> and Digital Service Providers (DSP).</a:t>
            </a:r>
          </a:p>
          <a:p>
            <a:pPr>
              <a:buClr>
                <a:schemeClr val="accent5"/>
              </a:buClr>
            </a:pPr>
            <a:r>
              <a:rPr lang="en-IE" dirty="0"/>
              <a:t>It creates a cooperation group to facilitate strategic cybersecurity cooperation</a:t>
            </a:r>
          </a:p>
          <a:p>
            <a:pPr marL="432" indent="0">
              <a:buClr>
                <a:schemeClr val="accent5"/>
              </a:buClr>
              <a:buNone/>
            </a:pPr>
            <a:endParaRPr lang="en-IE" dirty="0"/>
          </a:p>
          <a:p>
            <a:pPr marL="432" indent="0">
              <a:buClr>
                <a:schemeClr val="accent5"/>
              </a:buClr>
              <a:buNone/>
            </a:pPr>
            <a:r>
              <a:rPr lang="en-IE" b="1" dirty="0">
                <a:hlinkClick r:id="rId2"/>
              </a:rPr>
              <a:t>More Information &gt;&gt;</a:t>
            </a:r>
            <a:endParaRPr lang="en-IE" b="1" dirty="0"/>
          </a:p>
        </p:txBody>
      </p:sp>
    </p:spTree>
    <p:extLst>
      <p:ext uri="{BB962C8B-B14F-4D97-AF65-F5344CB8AC3E}">
        <p14:creationId xmlns:p14="http://schemas.microsoft.com/office/powerpoint/2010/main" val="2447615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3950B9-9307-B994-35FB-C984859F6178}"/>
              </a:ext>
            </a:extLst>
          </p:cNvPr>
          <p:cNvSpPr>
            <a:spLocks noGrp="1"/>
          </p:cNvSpPr>
          <p:nvPr>
            <p:ph type="title"/>
          </p:nvPr>
        </p:nvSpPr>
        <p:spPr>
          <a:xfrm>
            <a:off x="202223" y="215371"/>
            <a:ext cx="8713177" cy="1097279"/>
          </a:xfrm>
        </p:spPr>
        <p:txBody>
          <a:bodyPr/>
          <a:lstStyle/>
          <a:p>
            <a:r>
              <a:rPr lang="en-IE" dirty="0">
                <a:solidFill>
                  <a:schemeClr val="accent5"/>
                </a:solidFill>
              </a:rPr>
              <a:t>Payment Services Directive 2018</a:t>
            </a:r>
            <a:endParaRPr lang="en-US" altLang="ja-JP" dirty="0">
              <a:solidFill>
                <a:schemeClr val="accent5"/>
              </a:solidFill>
            </a:endParaRPr>
          </a:p>
        </p:txBody>
      </p:sp>
      <p:sp>
        <p:nvSpPr>
          <p:cNvPr id="3" name="Content Placeholder 2">
            <a:extLst>
              <a:ext uri="{FF2B5EF4-FFF2-40B4-BE49-F238E27FC236}">
                <a16:creationId xmlns:a16="http://schemas.microsoft.com/office/drawing/2014/main" id="{6D78543D-ED79-2496-E30D-A00EAC15CBED}"/>
              </a:ext>
            </a:extLst>
          </p:cNvPr>
          <p:cNvSpPr>
            <a:spLocks noGrp="1"/>
          </p:cNvSpPr>
          <p:nvPr>
            <p:ph sz="quarter" idx="13"/>
          </p:nvPr>
        </p:nvSpPr>
        <p:spPr>
          <a:xfrm>
            <a:off x="201613" y="1130300"/>
            <a:ext cx="8713787" cy="5511800"/>
          </a:xfrm>
        </p:spPr>
        <p:txBody>
          <a:bodyPr/>
          <a:lstStyle/>
          <a:p>
            <a:pPr>
              <a:buClr>
                <a:schemeClr val="accent5"/>
              </a:buClr>
            </a:pPr>
            <a:r>
              <a:rPr lang="en-IE" dirty="0"/>
              <a:t>PSD2 is a piece of legislation designed to force providers of payment services to improve customer authentication processes and to also bring in new regulation around third-party involvement.</a:t>
            </a:r>
          </a:p>
          <a:p>
            <a:pPr>
              <a:buClr>
                <a:schemeClr val="accent5"/>
              </a:buClr>
            </a:pPr>
            <a:endParaRPr lang="en-IE" sz="1000" dirty="0"/>
          </a:p>
          <a:p>
            <a:pPr>
              <a:buClr>
                <a:schemeClr val="accent5"/>
              </a:buClr>
            </a:pPr>
            <a:r>
              <a:rPr lang="en-IE" dirty="0"/>
              <a:t>Introduced common EU rules for electronic payments such as credit transfers, direct debits, card payments, and mobile and online payments. </a:t>
            </a:r>
          </a:p>
          <a:p>
            <a:pPr>
              <a:buClr>
                <a:schemeClr val="accent5"/>
              </a:buClr>
            </a:pPr>
            <a:endParaRPr lang="en-IE" sz="1000" dirty="0"/>
          </a:p>
          <a:p>
            <a:pPr>
              <a:buClr>
                <a:schemeClr val="accent5"/>
              </a:buClr>
            </a:pPr>
            <a:r>
              <a:rPr lang="en-IE" dirty="0"/>
              <a:t>It was intended to make payments between EU countries as easy and secure as payments made within a country.</a:t>
            </a:r>
          </a:p>
          <a:p>
            <a:endParaRPr lang="en-IE" sz="1000" dirty="0"/>
          </a:p>
          <a:p>
            <a:pPr marL="432" indent="0">
              <a:buNone/>
            </a:pPr>
            <a:r>
              <a:rPr lang="en-IE" b="1" dirty="0">
                <a:hlinkClick r:id="rId2"/>
              </a:rPr>
              <a:t>More Information &gt;&gt;</a:t>
            </a:r>
            <a:endParaRPr lang="en-IE" b="1" dirty="0"/>
          </a:p>
        </p:txBody>
      </p:sp>
    </p:spTree>
    <p:extLst>
      <p:ext uri="{BB962C8B-B14F-4D97-AF65-F5344CB8AC3E}">
        <p14:creationId xmlns:p14="http://schemas.microsoft.com/office/powerpoint/2010/main" val="20964071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val="1"/>
              </a:ext>
            </a:extLst>
          </p:cNvPr>
          <p:cNvSpPr>
            <a:spLocks noGrp="1"/>
          </p:cNvSpPr>
          <p:nvPr>
            <p:ph type="title"/>
          </p:nvPr>
        </p:nvSpPr>
        <p:spPr>
          <a:xfrm>
            <a:off x="457200" y="143692"/>
            <a:ext cx="8229601" cy="987333"/>
          </a:xfrm>
        </p:spPr>
        <p:txBody>
          <a:bodyPr anchor="ctr"/>
          <a:lstStyle/>
          <a:p>
            <a:pPr algn="ctr"/>
            <a:r>
              <a:rPr lang="en-US" dirty="0"/>
              <a:t>Chapter 5: </a:t>
            </a:r>
            <a:r>
              <a:rPr lang="en-IN" dirty="0"/>
              <a:t>E-commerce Security</a:t>
            </a:r>
            <a:endParaRPr lang="en-US" dirty="0"/>
          </a:p>
        </p:txBody>
      </p:sp>
      <p:sp>
        <p:nvSpPr>
          <p:cNvPr id="6" name="Content Placeholder 5">
            <a:extLst>
              <a:ext uri="{FF2B5EF4-FFF2-40B4-BE49-F238E27FC236}">
                <a16:creationId xmlns:a16="http://schemas.microsoft.com/office/drawing/2014/main" id="{82FD4EC9-4778-4E2F-B136-2A176CA2BA69}"/>
              </a:ext>
              <a:ext uri="{C183D7F6-B498-43B3-948B-1728B52AA6E4}">
                <adec:decorative xmlns:adec="http://schemas.microsoft.com/office/drawing/2017/decorative" val="1"/>
              </a:ext>
            </a:extLst>
          </p:cNvPr>
          <p:cNvSpPr>
            <a:spLocks noGrp="1"/>
          </p:cNvSpPr>
          <p:nvPr>
            <p:ph sz="quarter" idx="15"/>
          </p:nvPr>
        </p:nvSpPr>
        <p:spPr>
          <a:xfrm>
            <a:off x="2967446" y="1131025"/>
            <a:ext cx="3209109" cy="953451"/>
          </a:xfrm>
        </p:spPr>
        <p:txBody>
          <a:bodyPr/>
          <a:lstStyle/>
          <a:p>
            <a:r>
              <a:rPr lang="en-IN" sz="4000" b="1" dirty="0">
                <a:latin typeface="Arial" panose="020B0604020202020204" pitchFamily="34" charset="0"/>
                <a:cs typeface="Arial" panose="020B0604020202020204" pitchFamily="34" charset="0"/>
              </a:rPr>
              <a:t>Questions?</a:t>
            </a:r>
          </a:p>
        </p:txBody>
      </p:sp>
      <p:pic>
        <p:nvPicPr>
          <p:cNvPr id="22" name="Picture Placeholder 21" descr="Pearson Logo">
            <a:extLst>
              <a:ext uri="{FF2B5EF4-FFF2-40B4-BE49-F238E27FC236}">
                <a16:creationId xmlns:a16="http://schemas.microsoft.com/office/drawing/2014/main" id="{463657D3-0029-4FB6-A24C-CAB832988B4E}"/>
              </a:ext>
            </a:extLst>
          </p:cNvPr>
          <p:cNvPicPr>
            <a:picLocks noGrp="1" noChangeAspect="1"/>
          </p:cNvPicPr>
          <p:nvPr>
            <p:ph type="pic" sz="quarter" idx="16"/>
          </p:nvPr>
        </p:nvPicPr>
        <p:blipFill>
          <a:blip r:embed="rId3"/>
          <a:srcRect t="22152" b="22152"/>
          <a:stretch>
            <a:fillRect/>
          </a:stretch>
        </p:blipFill>
        <p:spPr>
          <a:xfrm>
            <a:off x="315677" y="6420639"/>
            <a:ext cx="1176574" cy="296443"/>
          </a:xfrm>
        </p:spPr>
      </p:pic>
      <p:pic>
        <p:nvPicPr>
          <p:cNvPr id="14338" name="Picture 2" descr="How To Start E-Commerce Business?">
            <a:extLst>
              <a:ext uri="{FF2B5EF4-FFF2-40B4-BE49-F238E27FC236}">
                <a16:creationId xmlns:a16="http://schemas.microsoft.com/office/drawing/2014/main" id="{D10171FD-1176-0B80-2F69-7F04000754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75" y="2084476"/>
            <a:ext cx="809625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blue text on a white background&#10;&#10;Description automatically generated">
            <a:extLst>
              <a:ext uri="{FF2B5EF4-FFF2-40B4-BE49-F238E27FC236}">
                <a16:creationId xmlns:a16="http://schemas.microsoft.com/office/drawing/2014/main" id="{C8549921-A715-9EA1-279D-D9217D462621}"/>
              </a:ext>
            </a:extLst>
          </p:cNvPr>
          <p:cNvPicPr>
            <a:picLocks noChangeAspect="1"/>
          </p:cNvPicPr>
          <p:nvPr/>
        </p:nvPicPr>
        <p:blipFill>
          <a:blip r:embed="rId5"/>
          <a:stretch>
            <a:fillRect/>
          </a:stretch>
        </p:blipFill>
        <p:spPr>
          <a:xfrm>
            <a:off x="7972600" y="6382599"/>
            <a:ext cx="828000" cy="450001"/>
          </a:xfrm>
          <a:prstGeom prst="rect">
            <a:avLst/>
          </a:prstGeom>
        </p:spPr>
      </p:pic>
    </p:spTree>
    <p:extLst>
      <p:ext uri="{BB962C8B-B14F-4D97-AF65-F5344CB8AC3E}">
        <p14:creationId xmlns:p14="http://schemas.microsoft.com/office/powerpoint/2010/main" val="33678905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ab338d2b-8c7a-4116-9cd8-0fadc606ec04"/>
</p:tagLst>
</file>

<file path=ppt/theme/theme1.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147673</TotalTime>
  <Words>3256</Words>
  <Application>Microsoft Office PowerPoint</Application>
  <PresentationFormat>On-screen Show (4:3)</PresentationFormat>
  <Paragraphs>451</Paragraphs>
  <Slides>53</Slides>
  <Notes>7</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53</vt:i4>
      </vt:variant>
    </vt:vector>
  </HeadingPairs>
  <TitlesOfParts>
    <vt:vector size="66" baseType="lpstr">
      <vt:lpstr>Archivo</vt:lpstr>
      <vt:lpstr>Arial</vt:lpstr>
      <vt:lpstr>Arial (Body)</vt:lpstr>
      <vt:lpstr>Calibri</vt:lpstr>
      <vt:lpstr>Cambria</vt:lpstr>
      <vt:lpstr>Noto Sans Symbols</vt:lpstr>
      <vt:lpstr>Open Sans</vt:lpstr>
      <vt:lpstr>robotoregular</vt:lpstr>
      <vt:lpstr>Times New Roman</vt:lpstr>
      <vt:lpstr>Verdana</vt:lpstr>
      <vt:lpstr>Wingdings</vt:lpstr>
      <vt:lpstr>USHE</vt:lpstr>
      <vt:lpstr>USHE_slide options</vt:lpstr>
      <vt:lpstr>E-commerce 2021–2022: Business. Technology. Society.</vt:lpstr>
      <vt:lpstr>Learning Objectives</vt:lpstr>
      <vt:lpstr>Ransomware: The New Business of Hostage-taking</vt:lpstr>
      <vt:lpstr>The E-Commerce Security Environment</vt:lpstr>
      <vt:lpstr>Scope of the Problem</vt:lpstr>
      <vt:lpstr>Cost of a data breach by industry</vt:lpstr>
      <vt:lpstr>Dark web prices 2023 for stolen data</vt:lpstr>
      <vt:lpstr>What Is Good E-commerce Security?</vt:lpstr>
      <vt:lpstr>Customer and Merchant Perspectives on the Different Dimensions of E-commerce Security</vt:lpstr>
      <vt:lpstr>The Tension Between Security and Other Values</vt:lpstr>
      <vt:lpstr>Most Common Security Threats</vt:lpstr>
      <vt:lpstr>Security Threats in the E-commerce Environment</vt:lpstr>
      <vt:lpstr>Figure 5.2: A Typical E-Commerce  Transaction</vt:lpstr>
      <vt:lpstr>Figure 5.3 Vulnerable Points in an  E-Commerce Transaction</vt:lpstr>
      <vt:lpstr>Malicious Code</vt:lpstr>
      <vt:lpstr>Potentially Unwanted Programs</vt:lpstr>
      <vt:lpstr>Phishing</vt:lpstr>
      <vt:lpstr>Hacking, Cybervandalism, and Hacktivism</vt:lpstr>
      <vt:lpstr>Data Breaches</vt:lpstr>
      <vt:lpstr>Credit Card Fraud/Theft</vt:lpstr>
      <vt:lpstr>Identity Fraud/Theft</vt:lpstr>
      <vt:lpstr>Spoofing, Pharming, and Spam Websites</vt:lpstr>
      <vt:lpstr>Sniffing and Man-in-The-Middle Attacks</vt:lpstr>
      <vt:lpstr>DoS and DDoS Attacks</vt:lpstr>
      <vt:lpstr>Insider Attacks</vt:lpstr>
      <vt:lpstr>Poorly Designed Software</vt:lpstr>
      <vt:lpstr>Social Network Security Issues</vt:lpstr>
      <vt:lpstr>Mobile Platform Security Issues</vt:lpstr>
      <vt:lpstr>Insight on Technology: Think Your Smartphone Is Secure?</vt:lpstr>
      <vt:lpstr>Mobile Threats</vt:lpstr>
      <vt:lpstr>Mobile Specific Threats</vt:lpstr>
      <vt:lpstr>PowerPoint Presentation</vt:lpstr>
      <vt:lpstr>Mobile Specific Vulnerabilities</vt:lpstr>
      <vt:lpstr>Are apps more or less likely to be subject to threats than traditional PC software programs?</vt:lpstr>
      <vt:lpstr>Cloud Security Issues</vt:lpstr>
      <vt:lpstr>Internet of Things Security Issues</vt:lpstr>
      <vt:lpstr>Solutions</vt:lpstr>
      <vt:lpstr>Technology and Policy Solutions</vt:lpstr>
      <vt:lpstr>Technology Solutions</vt:lpstr>
      <vt:lpstr>1. Protecting Internet Communications</vt:lpstr>
      <vt:lpstr>2. Securing Channels of Communication</vt:lpstr>
      <vt:lpstr>3. Protecting Networks</vt:lpstr>
      <vt:lpstr>VPN Example</vt:lpstr>
      <vt:lpstr>4. Protecting Servers and Clients</vt:lpstr>
      <vt:lpstr>Policy Solutions</vt:lpstr>
      <vt:lpstr>The Role of Laws and Public Policy</vt:lpstr>
      <vt:lpstr>Privacy Protection in Europe</vt:lpstr>
      <vt:lpstr>General Data Protection Regulation 2016</vt:lpstr>
      <vt:lpstr>GDRP 2016 continued</vt:lpstr>
      <vt:lpstr>The e-Privacy Regulations 2011 </vt:lpstr>
      <vt:lpstr>Network and Information Security Directive 2016</vt:lpstr>
      <vt:lpstr>Payment Services Directive 2018</vt:lpstr>
      <vt:lpstr>Chapter 5: E-commerce Security</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2021: Business. Technology. Society., Sixteenth Edition, Chapter 5, E-commerce Security and Payment Systems</dc:title>
  <dc:subject>MIS</dc:subject>
  <dc:creator>Laudon/Traver</dc:creator>
  <cp:keywords>E-commerce 2021</cp:keywords>
  <dc:description>Long description alt-text is inserted in the notes pane.</dc:description>
  <cp:lastModifiedBy>brian</cp:lastModifiedBy>
  <cp:revision>797</cp:revision>
  <dcterms:modified xsi:type="dcterms:W3CDTF">2025-10-09T11:21:42Z</dcterms:modified>
</cp:coreProperties>
</file>