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46"/>
  </p:notesMasterIdLst>
  <p:handoutMasterIdLst>
    <p:handoutMasterId r:id="rId47"/>
  </p:handoutMasterIdLst>
  <p:sldIdLst>
    <p:sldId id="301" r:id="rId3"/>
    <p:sldId id="306" r:id="rId4"/>
    <p:sldId id="455" r:id="rId5"/>
    <p:sldId id="415" r:id="rId6"/>
    <p:sldId id="309" r:id="rId7"/>
    <p:sldId id="310" r:id="rId8"/>
    <p:sldId id="311" r:id="rId9"/>
    <p:sldId id="419" r:id="rId10"/>
    <p:sldId id="313" r:id="rId11"/>
    <p:sldId id="314" r:id="rId12"/>
    <p:sldId id="315" r:id="rId13"/>
    <p:sldId id="316" r:id="rId14"/>
    <p:sldId id="317" r:id="rId15"/>
    <p:sldId id="318" r:id="rId16"/>
    <p:sldId id="319" r:id="rId17"/>
    <p:sldId id="426" r:id="rId18"/>
    <p:sldId id="321" r:id="rId19"/>
    <p:sldId id="322" r:id="rId20"/>
    <p:sldId id="323" r:id="rId21"/>
    <p:sldId id="324" r:id="rId22"/>
    <p:sldId id="325" r:id="rId23"/>
    <p:sldId id="327" r:id="rId24"/>
    <p:sldId id="328" r:id="rId25"/>
    <p:sldId id="329" r:id="rId26"/>
    <p:sldId id="432" r:id="rId27"/>
    <p:sldId id="330" r:id="rId28"/>
    <p:sldId id="331" r:id="rId29"/>
    <p:sldId id="332" r:id="rId30"/>
    <p:sldId id="333" r:id="rId31"/>
    <p:sldId id="334" r:id="rId32"/>
    <p:sldId id="335" r:id="rId33"/>
    <p:sldId id="336" r:id="rId34"/>
    <p:sldId id="337" r:id="rId35"/>
    <p:sldId id="347" r:id="rId36"/>
    <p:sldId id="338" r:id="rId37"/>
    <p:sldId id="339" r:id="rId38"/>
    <p:sldId id="340" r:id="rId39"/>
    <p:sldId id="341" r:id="rId40"/>
    <p:sldId id="342" r:id="rId41"/>
    <p:sldId id="343" r:id="rId42"/>
    <p:sldId id="344" r:id="rId43"/>
    <p:sldId id="345" r:id="rId44"/>
    <p:sldId id="305" r:id="rId45"/>
  </p:sldIdLst>
  <p:sldSz cx="9144000" cy="6858000" type="screen4x3"/>
  <p:notesSz cx="6858000" cy="9144000"/>
  <p:custDataLst>
    <p:tags r:id="rId4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02C36E-60CD-4CFB-8B84-B855A0619144}" v="1" dt="2025-10-02T10:23:00.806"/>
  </p1510:revLst>
</p1510:revInfo>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77338" autoAdjust="0"/>
  </p:normalViewPr>
  <p:slideViewPr>
    <p:cSldViewPr snapToGrid="0" snapToObjects="1">
      <p:cViewPr varScale="1">
        <p:scale>
          <a:sx n="76" d="100"/>
          <a:sy n="76" d="100"/>
        </p:scale>
        <p:origin x="4565" y="58"/>
      </p:cViewPr>
      <p:guideLst>
        <p:guide orient="horz" pos="2160"/>
        <p:guide pos="2880"/>
      </p:guideLst>
    </p:cSldViewPr>
  </p:slideViewPr>
  <p:outlineViewPr>
    <p:cViewPr>
      <p:scale>
        <a:sx n="33" d="100"/>
        <a:sy n="33" d="100"/>
      </p:scale>
      <p:origin x="0" y="-3726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son Mulhare" userId="01930f99-7a1e-468f-b7b9-52f7311a6a7b" providerId="ADAL" clId="{434C0FE0-D314-6844-93EB-312CFCF01510}"/>
    <pc:docChg chg="modSld">
      <pc:chgData name="Alison Mulhare" userId="01930f99-7a1e-468f-b7b9-52f7311a6a7b" providerId="ADAL" clId="{434C0FE0-D314-6844-93EB-312CFCF01510}" dt="2024-10-12T06:44:02.869" v="8" actId="20577"/>
      <pc:docMkLst>
        <pc:docMk/>
      </pc:docMkLst>
      <pc:sldChg chg="modNotesTx">
        <pc:chgData name="Alison Mulhare" userId="01930f99-7a1e-468f-b7b9-52f7311a6a7b" providerId="ADAL" clId="{434C0FE0-D314-6844-93EB-312CFCF01510}" dt="2024-10-12T06:44:02.869" v="8" actId="20577"/>
        <pc:sldMkLst>
          <pc:docMk/>
          <pc:sldMk cId="2676698177" sldId="310"/>
        </pc:sldMkLst>
      </pc:sldChg>
    </pc:docChg>
  </pc:docChgLst>
  <pc:docChgLst>
    <pc:chgData name="Alison Mulhare" userId="01930f99-7a1e-468f-b7b9-52f7311a6a7b" providerId="ADAL" clId="{4DC450AF-498D-4638-9AE3-891DCDBC2AA2}"/>
    <pc:docChg chg="undo custSel addSld delSld modSld replTag delTag">
      <pc:chgData name="Alison Mulhare" userId="01930f99-7a1e-468f-b7b9-52f7311a6a7b" providerId="ADAL" clId="{4DC450AF-498D-4638-9AE3-891DCDBC2AA2}" dt="2023-10-13T15:53:33.269" v="225"/>
      <pc:docMkLst>
        <pc:docMk/>
      </pc:docMkLst>
      <pc:sldChg chg="addSp delSp modSp mod">
        <pc:chgData name="Alison Mulhare" userId="01930f99-7a1e-468f-b7b9-52f7311a6a7b" providerId="ADAL" clId="{4DC450AF-498D-4638-9AE3-891DCDBC2AA2}" dt="2023-10-13T15:39:38.929" v="92" actId="2711"/>
        <pc:sldMkLst>
          <pc:docMk/>
          <pc:sldMk cId="4140415912" sldId="301"/>
        </pc:sldMkLst>
      </pc:sldChg>
      <pc:sldChg chg="modSp">
        <pc:chgData name="Alison Mulhare" userId="01930f99-7a1e-468f-b7b9-52f7311a6a7b" providerId="ADAL" clId="{4DC450AF-498D-4638-9AE3-891DCDBC2AA2}" dt="2023-10-13T15:39:38.929" v="92" actId="2711"/>
        <pc:sldMkLst>
          <pc:docMk/>
          <pc:sldMk cId="964361951" sldId="305"/>
        </pc:sldMkLst>
      </pc:sldChg>
      <pc:sldChg chg="modSp">
        <pc:chgData name="Alison Mulhare" userId="01930f99-7a1e-468f-b7b9-52f7311a6a7b" providerId="ADAL" clId="{4DC450AF-498D-4638-9AE3-891DCDBC2AA2}" dt="2023-10-13T15:39:38.929" v="92" actId="2711"/>
        <pc:sldMkLst>
          <pc:docMk/>
          <pc:sldMk cId="814552457" sldId="306"/>
        </pc:sldMkLst>
      </pc:sldChg>
      <pc:sldChg chg="modSp del">
        <pc:chgData name="Alison Mulhare" userId="01930f99-7a1e-468f-b7b9-52f7311a6a7b" providerId="ADAL" clId="{4DC450AF-498D-4638-9AE3-891DCDBC2AA2}" dt="2023-10-13T15:40:16.606" v="94" actId="47"/>
        <pc:sldMkLst>
          <pc:docMk/>
          <pc:sldMk cId="2748859337" sldId="307"/>
        </pc:sldMkLst>
      </pc:sldChg>
      <pc:sldChg chg="modSp del">
        <pc:chgData name="Alison Mulhare" userId="01930f99-7a1e-468f-b7b9-52f7311a6a7b" providerId="ADAL" clId="{4DC450AF-498D-4638-9AE3-891DCDBC2AA2}" dt="2023-10-13T15:40:35.967" v="97" actId="47"/>
        <pc:sldMkLst>
          <pc:docMk/>
          <pc:sldMk cId="1266858266" sldId="308"/>
        </pc:sldMkLst>
      </pc:sldChg>
      <pc:sldChg chg="addSp delSp modSp mod modNotesTx">
        <pc:chgData name="Alison Mulhare" userId="01930f99-7a1e-468f-b7b9-52f7311a6a7b" providerId="ADAL" clId="{4DC450AF-498D-4638-9AE3-891DCDBC2AA2}" dt="2023-10-13T15:42:03.817" v="113"/>
        <pc:sldMkLst>
          <pc:docMk/>
          <pc:sldMk cId="920031753" sldId="309"/>
        </pc:sldMkLst>
      </pc:sldChg>
      <pc:sldChg chg="modSp">
        <pc:chgData name="Alison Mulhare" userId="01930f99-7a1e-468f-b7b9-52f7311a6a7b" providerId="ADAL" clId="{4DC450AF-498D-4638-9AE3-891DCDBC2AA2}" dt="2023-10-13T15:39:38.929" v="92" actId="2711"/>
        <pc:sldMkLst>
          <pc:docMk/>
          <pc:sldMk cId="2676698177" sldId="310"/>
        </pc:sldMkLst>
      </pc:sldChg>
      <pc:sldChg chg="modSp">
        <pc:chgData name="Alison Mulhare" userId="01930f99-7a1e-468f-b7b9-52f7311a6a7b" providerId="ADAL" clId="{4DC450AF-498D-4638-9AE3-891DCDBC2AA2}" dt="2023-10-13T15:39:38.929" v="92" actId="2711"/>
        <pc:sldMkLst>
          <pc:docMk/>
          <pc:sldMk cId="374009391" sldId="311"/>
        </pc:sldMkLst>
      </pc:sldChg>
      <pc:sldChg chg="modSp del">
        <pc:chgData name="Alison Mulhare" userId="01930f99-7a1e-468f-b7b9-52f7311a6a7b" providerId="ADAL" clId="{4DC450AF-498D-4638-9AE3-891DCDBC2AA2}" dt="2023-10-13T15:42:38.041" v="115" actId="47"/>
        <pc:sldMkLst>
          <pc:docMk/>
          <pc:sldMk cId="3768356842" sldId="312"/>
        </pc:sldMkLst>
      </pc:sldChg>
      <pc:sldChg chg="modSp mod">
        <pc:chgData name="Alison Mulhare" userId="01930f99-7a1e-468f-b7b9-52f7311a6a7b" providerId="ADAL" clId="{4DC450AF-498D-4638-9AE3-891DCDBC2AA2}" dt="2023-10-13T15:47:55.548" v="164" actId="14100"/>
        <pc:sldMkLst>
          <pc:docMk/>
          <pc:sldMk cId="3049519459" sldId="313"/>
        </pc:sldMkLst>
      </pc:sldChg>
      <pc:sldChg chg="modSp">
        <pc:chgData name="Alison Mulhare" userId="01930f99-7a1e-468f-b7b9-52f7311a6a7b" providerId="ADAL" clId="{4DC450AF-498D-4638-9AE3-891DCDBC2AA2}" dt="2023-10-13T15:39:38.929" v="92" actId="2711"/>
        <pc:sldMkLst>
          <pc:docMk/>
          <pc:sldMk cId="2221721267" sldId="314"/>
        </pc:sldMkLst>
      </pc:sldChg>
      <pc:sldChg chg="modSp mod">
        <pc:chgData name="Alison Mulhare" userId="01930f99-7a1e-468f-b7b9-52f7311a6a7b" providerId="ADAL" clId="{4DC450AF-498D-4638-9AE3-891DCDBC2AA2}" dt="2023-10-13T15:48:01.080" v="165" actId="14100"/>
        <pc:sldMkLst>
          <pc:docMk/>
          <pc:sldMk cId="193898770" sldId="315"/>
        </pc:sldMkLst>
      </pc:sldChg>
      <pc:sldChg chg="modSp">
        <pc:chgData name="Alison Mulhare" userId="01930f99-7a1e-468f-b7b9-52f7311a6a7b" providerId="ADAL" clId="{4DC450AF-498D-4638-9AE3-891DCDBC2AA2}" dt="2023-10-13T15:39:38.929" v="92" actId="2711"/>
        <pc:sldMkLst>
          <pc:docMk/>
          <pc:sldMk cId="4206683356" sldId="316"/>
        </pc:sldMkLst>
      </pc:sldChg>
      <pc:sldChg chg="modSp">
        <pc:chgData name="Alison Mulhare" userId="01930f99-7a1e-468f-b7b9-52f7311a6a7b" providerId="ADAL" clId="{4DC450AF-498D-4638-9AE3-891DCDBC2AA2}" dt="2023-10-13T15:39:38.929" v="92" actId="2711"/>
        <pc:sldMkLst>
          <pc:docMk/>
          <pc:sldMk cId="4252994566" sldId="317"/>
        </pc:sldMkLst>
      </pc:sldChg>
      <pc:sldChg chg="modSp">
        <pc:chgData name="Alison Mulhare" userId="01930f99-7a1e-468f-b7b9-52f7311a6a7b" providerId="ADAL" clId="{4DC450AF-498D-4638-9AE3-891DCDBC2AA2}" dt="2023-10-13T15:39:38.929" v="92" actId="2711"/>
        <pc:sldMkLst>
          <pc:docMk/>
          <pc:sldMk cId="357197769" sldId="318"/>
        </pc:sldMkLst>
      </pc:sldChg>
      <pc:sldChg chg="modSp mod">
        <pc:chgData name="Alison Mulhare" userId="01930f99-7a1e-468f-b7b9-52f7311a6a7b" providerId="ADAL" clId="{4DC450AF-498D-4638-9AE3-891DCDBC2AA2}" dt="2023-10-13T15:43:42.772" v="124"/>
        <pc:sldMkLst>
          <pc:docMk/>
          <pc:sldMk cId="2088289027" sldId="319"/>
        </pc:sldMkLst>
      </pc:sldChg>
      <pc:sldChg chg="modSp del">
        <pc:chgData name="Alison Mulhare" userId="01930f99-7a1e-468f-b7b9-52f7311a6a7b" providerId="ADAL" clId="{4DC450AF-498D-4638-9AE3-891DCDBC2AA2}" dt="2023-10-13T15:43:57.029" v="126" actId="47"/>
        <pc:sldMkLst>
          <pc:docMk/>
          <pc:sldMk cId="2040416097" sldId="320"/>
        </pc:sldMkLst>
      </pc:sldChg>
      <pc:sldChg chg="modSp mod">
        <pc:chgData name="Alison Mulhare" userId="01930f99-7a1e-468f-b7b9-52f7311a6a7b" providerId="ADAL" clId="{4DC450AF-498D-4638-9AE3-891DCDBC2AA2}" dt="2023-10-13T15:47:47.235" v="163" actId="14100"/>
        <pc:sldMkLst>
          <pc:docMk/>
          <pc:sldMk cId="2590796134" sldId="321"/>
        </pc:sldMkLst>
      </pc:sldChg>
      <pc:sldChg chg="modSp mod">
        <pc:chgData name="Alison Mulhare" userId="01930f99-7a1e-468f-b7b9-52f7311a6a7b" providerId="ADAL" clId="{4DC450AF-498D-4638-9AE3-891DCDBC2AA2}" dt="2023-10-13T15:44:33.851" v="131" actId="14100"/>
        <pc:sldMkLst>
          <pc:docMk/>
          <pc:sldMk cId="2638095369" sldId="322"/>
        </pc:sldMkLst>
      </pc:sldChg>
      <pc:sldChg chg="modSp mod">
        <pc:chgData name="Alison Mulhare" userId="01930f99-7a1e-468f-b7b9-52f7311a6a7b" providerId="ADAL" clId="{4DC450AF-498D-4638-9AE3-891DCDBC2AA2}" dt="2023-10-13T15:44:40.274" v="132" actId="113"/>
        <pc:sldMkLst>
          <pc:docMk/>
          <pc:sldMk cId="1892441584" sldId="323"/>
        </pc:sldMkLst>
      </pc:sldChg>
      <pc:sldChg chg="modSp mod">
        <pc:chgData name="Alison Mulhare" userId="01930f99-7a1e-468f-b7b9-52f7311a6a7b" providerId="ADAL" clId="{4DC450AF-498D-4638-9AE3-891DCDBC2AA2}" dt="2023-10-13T15:47:41.625" v="162" actId="14100"/>
        <pc:sldMkLst>
          <pc:docMk/>
          <pc:sldMk cId="619883041" sldId="324"/>
        </pc:sldMkLst>
      </pc:sldChg>
      <pc:sldChg chg="modSp mod">
        <pc:chgData name="Alison Mulhare" userId="01930f99-7a1e-468f-b7b9-52f7311a6a7b" providerId="ADAL" clId="{4DC450AF-498D-4638-9AE3-891DCDBC2AA2}" dt="2023-10-13T15:47:32.209" v="161" actId="14100"/>
        <pc:sldMkLst>
          <pc:docMk/>
          <pc:sldMk cId="2775683458" sldId="325"/>
        </pc:sldMkLst>
      </pc:sldChg>
      <pc:sldChg chg="modSp del">
        <pc:chgData name="Alison Mulhare" userId="01930f99-7a1e-468f-b7b9-52f7311a6a7b" providerId="ADAL" clId="{4DC450AF-498D-4638-9AE3-891DCDBC2AA2}" dt="2023-10-13T15:46:06.880" v="144" actId="47"/>
        <pc:sldMkLst>
          <pc:docMk/>
          <pc:sldMk cId="1630722109" sldId="326"/>
        </pc:sldMkLst>
      </pc:sldChg>
      <pc:sldChg chg="modSp mod">
        <pc:chgData name="Alison Mulhare" userId="01930f99-7a1e-468f-b7b9-52f7311a6a7b" providerId="ADAL" clId="{4DC450AF-498D-4638-9AE3-891DCDBC2AA2}" dt="2023-10-13T15:47:29.068" v="160" actId="14100"/>
        <pc:sldMkLst>
          <pc:docMk/>
          <pc:sldMk cId="1336504440" sldId="327"/>
        </pc:sldMkLst>
      </pc:sldChg>
      <pc:sldChg chg="modSp mod">
        <pc:chgData name="Alison Mulhare" userId="01930f99-7a1e-468f-b7b9-52f7311a6a7b" providerId="ADAL" clId="{4DC450AF-498D-4638-9AE3-891DCDBC2AA2}" dt="2023-10-13T15:47:23.492" v="159" actId="14100"/>
        <pc:sldMkLst>
          <pc:docMk/>
          <pc:sldMk cId="3712164957" sldId="328"/>
        </pc:sldMkLst>
      </pc:sldChg>
      <pc:sldChg chg="modSp mod">
        <pc:chgData name="Alison Mulhare" userId="01930f99-7a1e-468f-b7b9-52f7311a6a7b" providerId="ADAL" clId="{4DC450AF-498D-4638-9AE3-891DCDBC2AA2}" dt="2023-10-13T15:48:45.578" v="169" actId="948"/>
        <pc:sldMkLst>
          <pc:docMk/>
          <pc:sldMk cId="2929348942" sldId="329"/>
        </pc:sldMkLst>
      </pc:sldChg>
      <pc:sldChg chg="modSp mod">
        <pc:chgData name="Alison Mulhare" userId="01930f99-7a1e-468f-b7b9-52f7311a6a7b" providerId="ADAL" clId="{4DC450AF-498D-4638-9AE3-891DCDBC2AA2}" dt="2023-10-13T15:49:49.289" v="188" actId="15"/>
        <pc:sldMkLst>
          <pc:docMk/>
          <pc:sldMk cId="197246624" sldId="330"/>
        </pc:sldMkLst>
      </pc:sldChg>
      <pc:sldChg chg="modSp mod">
        <pc:chgData name="Alison Mulhare" userId="01930f99-7a1e-468f-b7b9-52f7311a6a7b" providerId="ADAL" clId="{4DC450AF-498D-4638-9AE3-891DCDBC2AA2}" dt="2023-10-13T15:50:11.419" v="194"/>
        <pc:sldMkLst>
          <pc:docMk/>
          <pc:sldMk cId="451832531" sldId="331"/>
        </pc:sldMkLst>
      </pc:sldChg>
      <pc:sldChg chg="modSp mod">
        <pc:chgData name="Alison Mulhare" userId="01930f99-7a1e-468f-b7b9-52f7311a6a7b" providerId="ADAL" clId="{4DC450AF-498D-4638-9AE3-891DCDBC2AA2}" dt="2023-10-13T15:50:31.029" v="196" actId="14100"/>
        <pc:sldMkLst>
          <pc:docMk/>
          <pc:sldMk cId="2164099485" sldId="332"/>
        </pc:sldMkLst>
      </pc:sldChg>
      <pc:sldChg chg="modSp mod">
        <pc:chgData name="Alison Mulhare" userId="01930f99-7a1e-468f-b7b9-52f7311a6a7b" providerId="ADAL" clId="{4DC450AF-498D-4638-9AE3-891DCDBC2AA2}" dt="2023-10-13T15:50:53.011" v="203" actId="14100"/>
        <pc:sldMkLst>
          <pc:docMk/>
          <pc:sldMk cId="1127719988" sldId="333"/>
        </pc:sldMkLst>
      </pc:sldChg>
      <pc:sldChg chg="modSp mod">
        <pc:chgData name="Alison Mulhare" userId="01930f99-7a1e-468f-b7b9-52f7311a6a7b" providerId="ADAL" clId="{4DC450AF-498D-4638-9AE3-891DCDBC2AA2}" dt="2023-10-13T15:51:27.365" v="209" actId="113"/>
        <pc:sldMkLst>
          <pc:docMk/>
          <pc:sldMk cId="1258747856" sldId="334"/>
        </pc:sldMkLst>
      </pc:sldChg>
      <pc:sldChg chg="modSp mod">
        <pc:chgData name="Alison Mulhare" userId="01930f99-7a1e-468f-b7b9-52f7311a6a7b" providerId="ADAL" clId="{4DC450AF-498D-4638-9AE3-891DCDBC2AA2}" dt="2023-10-13T15:51:46.994" v="211" actId="14100"/>
        <pc:sldMkLst>
          <pc:docMk/>
          <pc:sldMk cId="3352934055" sldId="335"/>
        </pc:sldMkLst>
      </pc:sldChg>
      <pc:sldChg chg="modSp mod">
        <pc:chgData name="Alison Mulhare" userId="01930f99-7a1e-468f-b7b9-52f7311a6a7b" providerId="ADAL" clId="{4DC450AF-498D-4638-9AE3-891DCDBC2AA2}" dt="2023-10-13T15:51:57.589" v="214"/>
        <pc:sldMkLst>
          <pc:docMk/>
          <pc:sldMk cId="1770601346" sldId="336"/>
        </pc:sldMkLst>
      </pc:sldChg>
      <pc:sldChg chg="modSp mod">
        <pc:chgData name="Alison Mulhare" userId="01930f99-7a1e-468f-b7b9-52f7311a6a7b" providerId="ADAL" clId="{4DC450AF-498D-4638-9AE3-891DCDBC2AA2}" dt="2023-10-13T15:52:35.468" v="216" actId="14100"/>
        <pc:sldMkLst>
          <pc:docMk/>
          <pc:sldMk cId="292804367" sldId="337"/>
        </pc:sldMkLst>
      </pc:sldChg>
      <pc:sldChg chg="modSp">
        <pc:chgData name="Alison Mulhare" userId="01930f99-7a1e-468f-b7b9-52f7311a6a7b" providerId="ADAL" clId="{4DC450AF-498D-4638-9AE3-891DCDBC2AA2}" dt="2023-10-13T15:39:38.929" v="92" actId="2711"/>
        <pc:sldMkLst>
          <pc:docMk/>
          <pc:sldMk cId="301890198" sldId="338"/>
        </pc:sldMkLst>
      </pc:sldChg>
      <pc:sldChg chg="addSp delSp modSp mod">
        <pc:chgData name="Alison Mulhare" userId="01930f99-7a1e-468f-b7b9-52f7311a6a7b" providerId="ADAL" clId="{4DC450AF-498D-4638-9AE3-891DCDBC2AA2}" dt="2023-10-13T15:53:01.453" v="222" actId="478"/>
        <pc:sldMkLst>
          <pc:docMk/>
          <pc:sldMk cId="3158278651" sldId="339"/>
        </pc:sldMkLst>
      </pc:sldChg>
      <pc:sldChg chg="modSp">
        <pc:chgData name="Alison Mulhare" userId="01930f99-7a1e-468f-b7b9-52f7311a6a7b" providerId="ADAL" clId="{4DC450AF-498D-4638-9AE3-891DCDBC2AA2}" dt="2023-10-13T15:39:38.929" v="92" actId="2711"/>
        <pc:sldMkLst>
          <pc:docMk/>
          <pc:sldMk cId="1641004395" sldId="340"/>
        </pc:sldMkLst>
      </pc:sldChg>
      <pc:sldChg chg="modSp">
        <pc:chgData name="Alison Mulhare" userId="01930f99-7a1e-468f-b7b9-52f7311a6a7b" providerId="ADAL" clId="{4DC450AF-498D-4638-9AE3-891DCDBC2AA2}" dt="2023-10-13T15:39:38.929" v="92" actId="2711"/>
        <pc:sldMkLst>
          <pc:docMk/>
          <pc:sldMk cId="489115931" sldId="341"/>
        </pc:sldMkLst>
      </pc:sldChg>
      <pc:sldChg chg="modSp">
        <pc:chgData name="Alison Mulhare" userId="01930f99-7a1e-468f-b7b9-52f7311a6a7b" providerId="ADAL" clId="{4DC450AF-498D-4638-9AE3-891DCDBC2AA2}" dt="2023-10-13T15:39:38.929" v="92" actId="2711"/>
        <pc:sldMkLst>
          <pc:docMk/>
          <pc:sldMk cId="1399962524" sldId="342"/>
        </pc:sldMkLst>
      </pc:sldChg>
      <pc:sldChg chg="modSp">
        <pc:chgData name="Alison Mulhare" userId="01930f99-7a1e-468f-b7b9-52f7311a6a7b" providerId="ADAL" clId="{4DC450AF-498D-4638-9AE3-891DCDBC2AA2}" dt="2023-10-13T15:39:38.929" v="92" actId="2711"/>
        <pc:sldMkLst>
          <pc:docMk/>
          <pc:sldMk cId="377817126" sldId="343"/>
        </pc:sldMkLst>
      </pc:sldChg>
      <pc:sldChg chg="modSp">
        <pc:chgData name="Alison Mulhare" userId="01930f99-7a1e-468f-b7b9-52f7311a6a7b" providerId="ADAL" clId="{4DC450AF-498D-4638-9AE3-891DCDBC2AA2}" dt="2023-10-13T15:39:38.929" v="92" actId="2711"/>
        <pc:sldMkLst>
          <pc:docMk/>
          <pc:sldMk cId="2118482243" sldId="344"/>
        </pc:sldMkLst>
      </pc:sldChg>
      <pc:sldChg chg="modSp">
        <pc:chgData name="Alison Mulhare" userId="01930f99-7a1e-468f-b7b9-52f7311a6a7b" providerId="ADAL" clId="{4DC450AF-498D-4638-9AE3-891DCDBC2AA2}" dt="2023-10-13T15:39:38.929" v="92" actId="2711"/>
        <pc:sldMkLst>
          <pc:docMk/>
          <pc:sldMk cId="2603486886" sldId="345"/>
        </pc:sldMkLst>
      </pc:sldChg>
      <pc:sldChg chg="modSp">
        <pc:chgData name="Alison Mulhare" userId="01930f99-7a1e-468f-b7b9-52f7311a6a7b" providerId="ADAL" clId="{4DC450AF-498D-4638-9AE3-891DCDBC2AA2}" dt="2023-10-13T15:39:38.929" v="92" actId="2711"/>
        <pc:sldMkLst>
          <pc:docMk/>
          <pc:sldMk cId="97598549" sldId="347"/>
        </pc:sldMkLst>
      </pc:sldChg>
      <pc:sldChg chg="add">
        <pc:chgData name="Alison Mulhare" userId="01930f99-7a1e-468f-b7b9-52f7311a6a7b" providerId="ADAL" clId="{4DC450AF-498D-4638-9AE3-891DCDBC2AA2}" dt="2023-10-13T15:40:34.405" v="96"/>
        <pc:sldMkLst>
          <pc:docMk/>
          <pc:sldMk cId="779963458" sldId="415"/>
        </pc:sldMkLst>
      </pc:sldChg>
      <pc:sldChg chg="add">
        <pc:chgData name="Alison Mulhare" userId="01930f99-7a1e-468f-b7b9-52f7311a6a7b" providerId="ADAL" clId="{4DC450AF-498D-4638-9AE3-891DCDBC2AA2}" dt="2023-10-13T15:42:35.698" v="114"/>
        <pc:sldMkLst>
          <pc:docMk/>
          <pc:sldMk cId="27042101" sldId="419"/>
        </pc:sldMkLst>
      </pc:sldChg>
      <pc:sldChg chg="add">
        <pc:chgData name="Alison Mulhare" userId="01930f99-7a1e-468f-b7b9-52f7311a6a7b" providerId="ADAL" clId="{4DC450AF-498D-4638-9AE3-891DCDBC2AA2}" dt="2023-10-13T15:43:54.981" v="125"/>
        <pc:sldMkLst>
          <pc:docMk/>
          <pc:sldMk cId="3255508651" sldId="426"/>
        </pc:sldMkLst>
      </pc:sldChg>
      <pc:sldChg chg="add">
        <pc:chgData name="Alison Mulhare" userId="01930f99-7a1e-468f-b7b9-52f7311a6a7b" providerId="ADAL" clId="{4DC450AF-498D-4638-9AE3-891DCDBC2AA2}" dt="2023-10-13T15:48:54.080" v="170"/>
        <pc:sldMkLst>
          <pc:docMk/>
          <pc:sldMk cId="589281612" sldId="432"/>
        </pc:sldMkLst>
      </pc:sldChg>
      <pc:sldChg chg="modSp del">
        <pc:chgData name="Alison Mulhare" userId="01930f99-7a1e-468f-b7b9-52f7311a6a7b" providerId="ADAL" clId="{4DC450AF-498D-4638-9AE3-891DCDBC2AA2}" dt="2023-10-13T15:40:17.293" v="95" actId="47"/>
        <pc:sldMkLst>
          <pc:docMk/>
          <pc:sldMk cId="2972426921" sldId="451"/>
        </pc:sldMkLst>
      </pc:sldChg>
      <pc:sldChg chg="modSp del">
        <pc:chgData name="Alison Mulhare" userId="01930f99-7a1e-468f-b7b9-52f7311a6a7b" providerId="ADAL" clId="{4DC450AF-498D-4638-9AE3-891DCDBC2AA2}" dt="2023-10-13T15:42:40.227" v="116" actId="47"/>
        <pc:sldMkLst>
          <pc:docMk/>
          <pc:sldMk cId="3226174844" sldId="452"/>
        </pc:sldMkLst>
      </pc:sldChg>
      <pc:sldChg chg="modSp del">
        <pc:chgData name="Alison Mulhare" userId="01930f99-7a1e-468f-b7b9-52f7311a6a7b" providerId="ADAL" clId="{4DC450AF-498D-4638-9AE3-891DCDBC2AA2}" dt="2023-10-13T15:44:07.037" v="127" actId="47"/>
        <pc:sldMkLst>
          <pc:docMk/>
          <pc:sldMk cId="752798125" sldId="453"/>
        </pc:sldMkLst>
      </pc:sldChg>
      <pc:sldChg chg="modSp del">
        <pc:chgData name="Alison Mulhare" userId="01930f99-7a1e-468f-b7b9-52f7311a6a7b" providerId="ADAL" clId="{4DC450AF-498D-4638-9AE3-891DCDBC2AA2}" dt="2023-10-13T15:46:09.068" v="145" actId="47"/>
        <pc:sldMkLst>
          <pc:docMk/>
          <pc:sldMk cId="1636257122" sldId="454"/>
        </pc:sldMkLst>
      </pc:sldChg>
      <pc:sldChg chg="add">
        <pc:chgData name="Alison Mulhare" userId="01930f99-7a1e-468f-b7b9-52f7311a6a7b" providerId="ADAL" clId="{4DC450AF-498D-4638-9AE3-891DCDBC2AA2}" dt="2023-10-13T15:40:14.288" v="93"/>
        <pc:sldMkLst>
          <pc:docMk/>
          <pc:sldMk cId="573582368" sldId="455"/>
        </pc:sldMkLst>
      </pc:sldChg>
    </pc:docChg>
  </pc:docChgLst>
  <pc:docChgLst>
    <pc:chgData name="Brian Webberley" userId="d6888d69-faca-40cd-b439-12e1cdb1c52f" providerId="ADAL" clId="{F97A5247-5D59-4DBB-9573-F666054551F9}"/>
    <pc:docChg chg="undo custSel modSld">
      <pc:chgData name="Brian Webberley" userId="d6888d69-faca-40cd-b439-12e1cdb1c52f" providerId="ADAL" clId="{F97A5247-5D59-4DBB-9573-F666054551F9}" dt="2025-10-02T10:23:22.252" v="29" actId="113"/>
      <pc:docMkLst>
        <pc:docMk/>
      </pc:docMkLst>
      <pc:sldChg chg="modSp mod">
        <pc:chgData name="Brian Webberley" userId="d6888d69-faca-40cd-b439-12e1cdb1c52f" providerId="ADAL" clId="{F97A5247-5D59-4DBB-9573-F666054551F9}" dt="2025-10-02T09:50:35.295" v="1" actId="1076"/>
        <pc:sldMkLst>
          <pc:docMk/>
          <pc:sldMk cId="2775683458" sldId="325"/>
        </pc:sldMkLst>
        <pc:spChg chg="mod">
          <ac:chgData name="Brian Webberley" userId="d6888d69-faca-40cd-b439-12e1cdb1c52f" providerId="ADAL" clId="{F97A5247-5D59-4DBB-9573-F666054551F9}" dt="2025-10-02T09:50:35.295" v="1" actId="1076"/>
          <ac:spMkLst>
            <pc:docMk/>
            <pc:sldMk cId="2775683458" sldId="325"/>
            <ac:spMk id="2" creationId="{00000000-0000-0000-0000-000000000000}"/>
          </ac:spMkLst>
        </pc:spChg>
      </pc:sldChg>
      <pc:sldChg chg="modSp mod">
        <pc:chgData name="Brian Webberley" userId="d6888d69-faca-40cd-b439-12e1cdb1c52f" providerId="ADAL" clId="{F97A5247-5D59-4DBB-9573-F666054551F9}" dt="2025-10-02T10:23:22.252" v="29" actId="113"/>
        <pc:sldMkLst>
          <pc:docMk/>
          <pc:sldMk cId="2118482243" sldId="344"/>
        </pc:sldMkLst>
        <pc:spChg chg="mod">
          <ac:chgData name="Brian Webberley" userId="d6888d69-faca-40cd-b439-12e1cdb1c52f" providerId="ADAL" clId="{F97A5247-5D59-4DBB-9573-F666054551F9}" dt="2025-10-02T10:23:22.252" v="29" actId="113"/>
          <ac:spMkLst>
            <pc:docMk/>
            <pc:sldMk cId="2118482243" sldId="344"/>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10/1/2025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309911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0" fontAlgn="base" hangingPunct="0">
              <a:spcBef>
                <a:spcPct val="30000"/>
              </a:spcBef>
              <a:spcAft>
                <a:spcPct val="0"/>
              </a:spcAft>
              <a:defRPr/>
            </a:pPr>
            <a:r>
              <a:rPr lang="en-US" dirty="0">
                <a:solidFill>
                  <a:prstClr val="black"/>
                </a:solidFill>
                <a:ea typeface="+mn-ea"/>
                <a:cs typeface="+mn-cs"/>
              </a:rPr>
              <a:t>Slide 2 is list of textbook LO numbers and statements</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485505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950098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r>
              <a:rPr lang="en-US" sz="1200" b="0" i="1" u="none" strike="noStrike" kern="1200" cap="none" dirty="0">
                <a:solidFill>
                  <a:prstClr val="black"/>
                </a:solidFill>
                <a:latin typeface="Arial"/>
                <a:ea typeface="Arial"/>
                <a:cs typeface="Arial"/>
                <a:sym typeface="Arial"/>
              </a:rPr>
              <a:t>Figure 2.1, page 57.</a:t>
            </a:r>
          </a:p>
          <a:p>
            <a:pPr lvl="0" defTabSz="914400"/>
            <a:r>
              <a:rPr lang="en-US" sz="1200" b="0" i="0" u="none" strike="noStrike" kern="1200" cap="none" dirty="0">
                <a:solidFill>
                  <a:prstClr val="black"/>
                </a:solidFill>
                <a:latin typeface="Arial"/>
                <a:ea typeface="Arial"/>
                <a:cs typeface="Arial"/>
                <a:sym typeface="Arial"/>
              </a:rPr>
              <a:t>A business model has eight key elements. Each element must be addressed if you hope to be successful.</a:t>
            </a:r>
          </a:p>
          <a:p>
            <a:pPr lvl="0" defTabSz="914400"/>
            <a:endParaRPr lang="en-US" sz="1200" b="0" i="0" u="none" strike="noStrike" kern="1200" cap="none" dirty="0">
              <a:solidFill>
                <a:prstClr val="black"/>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cap="none" dirty="0">
                <a:solidFill>
                  <a:prstClr val="black"/>
                </a:solidFill>
                <a:latin typeface="Arial"/>
                <a:ea typeface="Arial"/>
                <a:cs typeface="Arial"/>
                <a:sym typeface="Arial"/>
              </a:rPr>
              <a:t>Alt Text</a:t>
            </a:r>
          </a:p>
          <a:p>
            <a:pPr lvl="0" defTabSz="914400"/>
            <a:r>
              <a:rPr lang="en-US" sz="1200" b="0" i="0" u="none" strike="noStrike" kern="1200" cap="none" dirty="0">
                <a:solidFill>
                  <a:prstClr val="black"/>
                </a:solidFill>
                <a:latin typeface="Arial"/>
                <a:ea typeface="Arial"/>
                <a:cs typeface="Arial"/>
                <a:sym typeface="Arial"/>
              </a:rPr>
              <a:t>Long description: The puzzle has 9 pieces. Each piece of the jigsaw puzzle has an icon and a title. In the middle, the piece has the title business model, and the icon is a table that has a building on it. Starting from the top left in a clockwise direction, the titles of the pieces are market opportunity, value proposition, revenue model, competitive environment, management team, organizational development, market strategy, and competitive advantage. The icons are as follows: a concave-up decreasing graph icon, a gift icon, a dollar dice icon, a boxing gloves icon, a three figures icon, a hierarchical graph icon, a bullseye icon, and a 4-star icon, respectively.</a:t>
            </a:r>
          </a:p>
          <a:p>
            <a:endParaRPr lang="en-I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307859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0" i="0" u="none" strike="noStrike" dirty="0">
                <a:solidFill>
                  <a:srgbClr val="E8E8E8"/>
                </a:solidFill>
                <a:effectLst/>
                <a:latin typeface="Google Sans"/>
              </a:rPr>
              <a:t>Netflix's value proposition focuses on </a:t>
            </a:r>
            <a:r>
              <a:rPr lang="en-IE" b="0" i="0" u="none" strike="noStrike" dirty="0">
                <a:solidFill>
                  <a:srgbClr val="FFFFFF"/>
                </a:solidFill>
                <a:effectLst/>
                <a:latin typeface="Google Sans"/>
              </a:rPr>
              <a:t>providing engaging and fun digital content conveniently</a:t>
            </a:r>
            <a:endParaRPr lang="en-US" b="0" i="0" u="none" strike="noStrike" dirty="0">
              <a:solidFill>
                <a:srgbClr val="FFFFFF"/>
              </a:solidFill>
              <a:effectLst/>
              <a:latin typeface="Google Sans"/>
            </a:endParaRPr>
          </a:p>
          <a:p>
            <a:endParaRPr lang="en-US" b="0" i="0" u="none" strike="noStrike" dirty="0">
              <a:solidFill>
                <a:srgbClr val="FFFFFF"/>
              </a:solidFill>
              <a:effectLst/>
              <a:latin typeface="Google Sans"/>
            </a:endParaRPr>
          </a:p>
          <a:p>
            <a:r>
              <a:rPr lang="en-IE" b="0" i="0" u="none" strike="noStrike" dirty="0">
                <a:solidFill>
                  <a:srgbClr val="474747"/>
                </a:solidFill>
                <a:effectLst/>
                <a:latin typeface="Google Sans"/>
              </a:rPr>
              <a:t>McDonald's value proposition centers around </a:t>
            </a:r>
            <a:r>
              <a:rPr lang="en-IE" b="0" i="0" u="none" strike="noStrike" dirty="0">
                <a:solidFill>
                  <a:srgbClr val="040C28"/>
                </a:solidFill>
                <a:effectLst/>
                <a:latin typeface="Google Sans"/>
              </a:rPr>
              <a:t>providing affordable, convenient, and consistent fast food to customers worldwide</a:t>
            </a:r>
            <a:r>
              <a:rPr lang="en-US" b="0" i="0" u="none" strike="noStrike" dirty="0">
                <a:solidFill>
                  <a:srgbClr val="040C28"/>
                </a:solidFill>
                <a:effectLst/>
                <a:latin typeface="Google Sans"/>
              </a:rPr>
              <a:t>.</a:t>
            </a:r>
          </a:p>
          <a:p>
            <a:endParaRPr lang="en-US" b="0" i="0" u="none" strike="noStrike" dirty="0">
              <a:solidFill>
                <a:srgbClr val="040C28"/>
              </a:solidFill>
              <a:effectLst/>
              <a:latin typeface="Google Sans"/>
            </a:endParaRPr>
          </a:p>
          <a:p>
            <a:r>
              <a:rPr lang="en-IE" b="0" i="0" u="none" strike="noStrike" dirty="0">
                <a:solidFill>
                  <a:srgbClr val="474747"/>
                </a:solidFill>
                <a:effectLst/>
                <a:latin typeface="Google Sans"/>
              </a:rPr>
              <a:t>Airbnb's value proposition is </a:t>
            </a:r>
            <a:r>
              <a:rPr lang="en-IE" b="0" i="0" u="none" strike="noStrike" dirty="0">
                <a:solidFill>
                  <a:srgbClr val="040C28"/>
                </a:solidFill>
                <a:effectLst/>
                <a:latin typeface="Google Sans"/>
              </a:rPr>
              <a:t>to provide travelers with affordable and unique accommodations that offer a more local and authentic experience</a:t>
            </a:r>
            <a:r>
              <a:rPr lang="en-US" b="0" i="0" u="none" strike="noStrike">
                <a:solidFill>
                  <a:srgbClr val="040C28"/>
                </a:solidFill>
                <a:effectLst/>
                <a:latin typeface="Google Sans"/>
              </a:rPr>
              <a:t>.</a:t>
            </a:r>
            <a:endParaRPr lang="en-US"/>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157673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22</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1227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defRPr/>
            </a:pPr>
            <a:r>
              <a:rPr lang="en-US" dirty="0">
                <a:solidFill>
                  <a:prstClr val="black"/>
                </a:solidFill>
                <a:ea typeface="+mn-ea"/>
                <a:cs typeface="+mn-cs"/>
              </a:rPr>
              <a:t>Figure 2.4, Page 90. </a:t>
            </a:r>
          </a:p>
          <a:p>
            <a:pPr lvl="0" defTabSz="914400"/>
            <a:r>
              <a:rPr lang="en-US" dirty="0">
                <a:solidFill>
                  <a:prstClr val="black"/>
                </a:solidFill>
                <a:ea typeface="+mn-ea"/>
                <a:cs typeface="+mn-cs"/>
              </a:rPr>
              <a:t>Every industry can be characterized by a set of value-adding activities performed by a variety of actors. E-commerce potentially affects the capabilities of each player as well as the overall operational efficiency of the industry.</a:t>
            </a:r>
          </a:p>
          <a:p>
            <a:pPr lvl="0" defTabSz="914400"/>
            <a:endParaRPr lang="en-US" dirty="0">
              <a:solidFill>
                <a:prstClr val="black"/>
              </a:solidFil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prstClr val="black"/>
                </a:solidFill>
                <a:latin typeface="Arial"/>
                <a:ea typeface="Arial"/>
                <a:cs typeface="Arial"/>
                <a:sym typeface="Arial"/>
              </a:rPr>
              <a:t>Long description:</a:t>
            </a:r>
            <a:r>
              <a:rPr lang="en-US" sz="1200" b="0" i="0" u="none" strike="noStrike" kern="1200" cap="none" baseline="0" dirty="0">
                <a:solidFill>
                  <a:prstClr val="black"/>
                </a:solidFill>
                <a:latin typeface="Arial"/>
                <a:ea typeface="Arial"/>
                <a:cs typeface="Arial"/>
                <a:sym typeface="Arial"/>
              </a:rPr>
              <a:t> </a:t>
            </a:r>
            <a:r>
              <a:rPr lang="en-US" sz="1200" b="0" i="0" u="none" strike="noStrike" kern="1200" cap="none" dirty="0">
                <a:solidFill>
                  <a:schemeClr val="dk1"/>
                </a:solidFill>
                <a:effectLst/>
                <a:latin typeface="Arial"/>
                <a:ea typeface="Calibri" panose="020F0502020204030204" pitchFamily="34" charset="0"/>
                <a:cs typeface="Arial"/>
                <a:sym typeface="Arial"/>
              </a:rPr>
              <a:t>An illustration depicts industry value chains, as follows: The value chain begins with suppliers. Manufacturers use supply chain management systems. Distributors use inventory management systems. Retailers use efficient customer response systems. Customers are the last link in the chain. Manufacturers can use transporters with transportation management systems to move inventory directly to customers via alternative direct channels such as the web.</a:t>
            </a:r>
            <a:r>
              <a:rPr lang="en-US" sz="1200" b="0" i="0" u="none" strike="noStrike" kern="1200" cap="none" baseline="0" dirty="0">
                <a:solidFill>
                  <a:schemeClr val="dk1"/>
                </a:solidFill>
                <a:effectLst/>
                <a:latin typeface="Arial"/>
                <a:ea typeface="Arial"/>
                <a:cs typeface="Arial"/>
                <a:sym typeface="Arial"/>
              </a:rPr>
              <a:t> </a:t>
            </a:r>
            <a:endParaRPr lang="en-US" sz="1200" b="0" i="0" u="none" strike="noStrike" kern="1200" cap="none" dirty="0">
              <a:solidFill>
                <a:schemeClr val="dk1"/>
              </a:solidFill>
              <a:effectLst/>
              <a:latin typeface="Arial"/>
              <a:ea typeface="Arial"/>
              <a:cs typeface="Arial"/>
              <a:sym typeface="Arial"/>
            </a:endParaRPr>
          </a:p>
          <a:p>
            <a:pPr lvl="0" defTabSz="914400"/>
            <a:endParaRPr lang="en-US" dirty="0">
              <a:solidFill>
                <a:prstClr val="black"/>
              </a:solidFill>
              <a:ea typeface="+mn-ea"/>
              <a:cs typeface="+mn-cs"/>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70906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r>
              <a:rPr lang="en-US" sz="1200" b="0" i="1" u="none" strike="noStrike" kern="1200" cap="none" dirty="0">
                <a:solidFill>
                  <a:prstClr val="black"/>
                </a:solidFill>
                <a:latin typeface="Arial"/>
                <a:ea typeface="Arial"/>
                <a:cs typeface="Arial"/>
                <a:sym typeface="Arial"/>
              </a:rPr>
              <a:t>Figure 2.5, page 90.</a:t>
            </a:r>
            <a:r>
              <a:rPr lang="en-US" sz="1200" b="0" i="0" u="none" strike="noStrike" kern="1200" cap="none" dirty="0">
                <a:solidFill>
                  <a:prstClr val="black"/>
                </a:solidFill>
                <a:latin typeface="Arial"/>
                <a:ea typeface="Arial"/>
                <a:cs typeface="Arial"/>
                <a:sym typeface="Arial"/>
              </a:rPr>
              <a:t> </a:t>
            </a:r>
          </a:p>
          <a:p>
            <a:pPr lvl="0" defTabSz="914400"/>
            <a:r>
              <a:rPr lang="en-US" sz="1200" b="0" i="0" u="none" strike="noStrike" kern="1200" cap="none" dirty="0">
                <a:solidFill>
                  <a:prstClr val="black"/>
                </a:solidFill>
                <a:latin typeface="Arial"/>
                <a:ea typeface="Arial"/>
                <a:cs typeface="Arial"/>
                <a:sym typeface="Arial"/>
              </a:rPr>
              <a:t>Every firm can be characterized by a set of value-adding primary and secondary activities performed by a variety of actors in the firm. A simple firm value chain performs five primary value-adding steps: inbound logistics, operations, outbound logistics, sales and marketing, and after sales service.</a:t>
            </a:r>
          </a:p>
          <a:p>
            <a:pPr lvl="0" defTabSz="914400"/>
            <a:endParaRPr lang="en-US" sz="1200" b="0" i="0" u="none" strike="noStrike" kern="1200" cap="none" dirty="0">
              <a:solidFill>
                <a:prstClr val="black"/>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cap="none" dirty="0">
                <a:solidFill>
                  <a:prstClr val="black"/>
                </a:solidFill>
                <a:latin typeface="Arial"/>
                <a:ea typeface="Arial"/>
                <a:cs typeface="Arial"/>
                <a:sym typeface="Arial"/>
              </a:rPr>
              <a:t>Alt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prstClr val="black"/>
                </a:solidFill>
                <a:latin typeface="Arial"/>
                <a:ea typeface="Arial"/>
                <a:cs typeface="Arial"/>
                <a:sym typeface="Arial"/>
              </a:rPr>
              <a:t>Long description: </a:t>
            </a:r>
            <a:r>
              <a:rPr lang="en-US" sz="1200" b="0" i="0" u="none" strike="noStrike" kern="1200" cap="none" dirty="0">
                <a:solidFill>
                  <a:schemeClr val="dk1"/>
                </a:solidFill>
                <a:effectLst/>
                <a:latin typeface="Arial"/>
                <a:ea typeface="Calibri" panose="020F0502020204030204" pitchFamily="34" charset="0"/>
                <a:cs typeface="Arial"/>
                <a:sym typeface="Arial"/>
              </a:rPr>
              <a:t>An illustration depicts firm value chains, as follows: Primary activities in a firm value chain include inbound logistics, operations, outbound logistics, sales and marketing, and after sales service. Secondary activities include administration, human resources, information systems, procurement, and finance and accounting.</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38</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92172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defTabSz="914400"/>
            <a:r>
              <a:rPr lang="en-US" sz="1200" b="0" i="1" u="none" strike="noStrike" kern="1200" cap="none" dirty="0">
                <a:solidFill>
                  <a:prstClr val="black"/>
                </a:solidFill>
                <a:latin typeface="Arial"/>
                <a:ea typeface="Arial"/>
                <a:cs typeface="Arial"/>
                <a:sym typeface="Arial"/>
              </a:rPr>
              <a:t>Figure 2.6, page 91.</a:t>
            </a:r>
          </a:p>
          <a:p>
            <a:pPr lvl="0" defTabSz="914400"/>
            <a:r>
              <a:rPr lang="en-US" sz="1200" b="0" i="0" u="none" strike="noStrike" kern="1200" cap="none" dirty="0">
                <a:solidFill>
                  <a:prstClr val="black"/>
                </a:solidFill>
                <a:latin typeface="Arial"/>
                <a:ea typeface="Arial"/>
                <a:cs typeface="Arial"/>
                <a:sym typeface="Arial"/>
              </a:rPr>
              <a:t>Internet technology enables firms to create an enhanced value web in cooperation with their strategic alliance and partner firms, customers, and direct and indirect suppliers.</a:t>
            </a:r>
          </a:p>
          <a:p>
            <a:pPr lvl="0" defTabSz="914400"/>
            <a:endParaRPr lang="en-US" sz="1200" b="0" i="0" u="none" strike="noStrike" kern="1200" cap="none" dirty="0">
              <a:solidFill>
                <a:prstClr val="black"/>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cap="none" dirty="0">
                <a:solidFill>
                  <a:prstClr val="black"/>
                </a:solidFill>
                <a:latin typeface="Arial"/>
                <a:ea typeface="Arial"/>
                <a:cs typeface="Arial"/>
                <a:sym typeface="Arial"/>
              </a:rPr>
              <a:t>Alt Text</a:t>
            </a:r>
          </a:p>
          <a:p>
            <a:pPr lvl="0" defTabSz="914400"/>
            <a:r>
              <a:rPr lang="en-US" sz="1200" b="0" i="0" u="none" strike="noStrike" kern="1200" cap="none" dirty="0">
                <a:solidFill>
                  <a:prstClr val="black"/>
                </a:solidFill>
                <a:latin typeface="Arial"/>
                <a:ea typeface="Arial"/>
                <a:cs typeface="Arial"/>
                <a:sym typeface="Arial"/>
              </a:rPr>
              <a:t>Long description: </a:t>
            </a:r>
            <a:r>
              <a:rPr lang="en-US" sz="1200" b="0" i="0" u="none" strike="noStrike" kern="1200" cap="none" dirty="0">
                <a:solidFill>
                  <a:schemeClr val="dk1"/>
                </a:solidFill>
                <a:effectLst/>
                <a:latin typeface="Arial"/>
                <a:ea typeface="Calibri" panose="020F0502020204030204" pitchFamily="34" charset="0"/>
                <a:cs typeface="Arial"/>
                <a:sym typeface="Arial"/>
              </a:rPr>
              <a:t>An illustration depicts an internet enabled value web, as follows: In a value web, a firm or industry uses e commerce technology to coordinate with strategic alliance and partner firms, customers through customer relationship management or C R M systems, and indirect suppliers or M R O and direct suppliers through E R P systems and legacy systems and supply chain management systems, private industrial networks and net marketplaces.</a:t>
            </a:r>
            <a:endParaRPr lang="en-US" sz="1200" b="0" i="0" u="none" strike="noStrike" kern="1200" cap="none" dirty="0">
              <a:solidFill>
                <a:prstClr val="black"/>
              </a:solidFill>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42442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dirty="0">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2898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8"/>
          </p:nvPr>
        </p:nvSpPr>
        <p:spPr>
          <a:xfrm>
            <a:off x="457200" y="5811838"/>
            <a:ext cx="8229600" cy="457200"/>
          </a:xfrm>
        </p:spPr>
        <p:txBody>
          <a:bodyPr/>
          <a:lstStyle>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3657601" y="6418263"/>
            <a:ext cx="479834" cy="298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0"/>
          </p:nvPr>
        </p:nvSpPr>
        <p:spPr>
          <a:xfrm>
            <a:off x="5503863" y="6418263"/>
            <a:ext cx="45331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1"/>
          </p:nvPr>
        </p:nvSpPr>
        <p:spPr>
          <a:xfrm>
            <a:off x="7200900" y="6418263"/>
            <a:ext cx="57602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22"/>
          </p:nvPr>
        </p:nvSpPr>
        <p:spPr>
          <a:xfrm flipH="1">
            <a:off x="7976101" y="6418263"/>
            <a:ext cx="778599"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479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46176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5" name="Picture 14"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 Placeholder 5"/>
          <p:cNvSpPr>
            <a:spLocks noGrp="1"/>
          </p:cNvSpPr>
          <p:nvPr>
            <p:ph type="body" idx="13" hasCustomPrompt="1"/>
          </p:nvPr>
        </p:nvSpPr>
        <p:spPr>
          <a:xfrm>
            <a:off x="2670048" y="6449931"/>
            <a:ext cx="6089854" cy="231285"/>
          </a:xfrm>
        </p:spPr>
        <p:txBody>
          <a:bodyPr anchor="ctr"/>
          <a:lstStyle>
            <a:lvl1pPr marL="101600" indent="0">
              <a:buNone/>
              <a:defRPr/>
            </a:lvl1pP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a:t>
            </a:r>
            <a:r>
              <a:rPr lang="en-US" altLang="en-US" sz="1200" dirty="0">
                <a:latin typeface="Verdana" panose="020B0604030504040204" pitchFamily="34" charset="0"/>
                <a:ea typeface="Verdana" panose="020B0604030504040204" pitchFamily="34" charset="0"/>
                <a:cs typeface="Verdana" panose="020B0604030504040204" pitchFamily="34" charset="0"/>
              </a:rPr>
              <a:t>2019, 2018, 2017</a:t>
            </a:r>
            <a:r>
              <a:rPr lang="en-US" altLang="en-US" sz="1200" dirty="0">
                <a:solidFill>
                  <a:schemeClr val="tx1"/>
                </a:solidFill>
                <a:latin typeface="Verdana"/>
                <a:ea typeface="Verdana" panose="020B0604030504040204" pitchFamily="34" charset="0"/>
                <a:cs typeface="Verdana" panose="020B0604030504040204" pitchFamily="34" charset="0"/>
              </a:rPr>
              <a:t> Pearson Education, Inc. All Rights Reserved</a:t>
            </a:r>
          </a:p>
        </p:txBody>
      </p:sp>
    </p:spTree>
    <p:extLst>
      <p:ext uri="{BB962C8B-B14F-4D97-AF65-F5344CB8AC3E}">
        <p14:creationId xmlns:p14="http://schemas.microsoft.com/office/powerpoint/2010/main" val="32431551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10/1/2025</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20" name="Text Placeholder 17"/>
          <p:cNvSpPr>
            <a:spLocks noGrp="1"/>
          </p:cNvSpPr>
          <p:nvPr>
            <p:ph type="body" sz="quarter" idx="16" hasCustomPrompt="1"/>
          </p:nvPr>
        </p:nvSpPr>
        <p:spPr>
          <a:xfrm>
            <a:off x="3048000" y="6529254"/>
            <a:ext cx="5867400" cy="187537"/>
          </a:xfrm>
        </p:spPr>
        <p:txBody>
          <a:bodyPr/>
          <a:lstStyle>
            <a:lvl1pPr marL="0" indent="0" algn="r">
              <a:buNone/>
              <a:defRPr sz="800" baseline="0"/>
            </a:lvl1pPr>
          </a:lstStyle>
          <a:p>
            <a:pPr lvl="0"/>
            <a:r>
              <a:rPr lang="en-US" dirty="0"/>
              <a:t>Click to add copyright line</a:t>
            </a:r>
            <a:endParaRPr lang="en-IN"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Tree>
    <p:extLst>
      <p:ext uri="{BB962C8B-B14F-4D97-AF65-F5344CB8AC3E}">
        <p14:creationId xmlns:p14="http://schemas.microsoft.com/office/powerpoint/2010/main" val="2305022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a:solidFill>
                  <a:srgbClr val="3399B5"/>
                </a:solidFill>
              </a:defRPr>
            </a:lvl1p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5241565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10/1/2025</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 Placeholder 5"/>
          <p:cNvSpPr>
            <a:spLocks noGrp="1"/>
          </p:cNvSpPr>
          <p:nvPr>
            <p:ph type="body" idx="14" hasCustomPrompt="1"/>
          </p:nvPr>
        </p:nvSpPr>
        <p:spPr>
          <a:xfrm>
            <a:off x="2670048" y="6449931"/>
            <a:ext cx="6089854" cy="231285"/>
          </a:xfrm>
        </p:spPr>
        <p:txBody>
          <a:bodyPr anchor="ctr"/>
          <a:lstStyle>
            <a:lvl1pPr marL="101600" indent="0">
              <a:buNone/>
              <a:defRPr/>
            </a:lvl1pP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a:t>
            </a:r>
            <a:r>
              <a:rPr lang="en-US" altLang="en-US" sz="1200" dirty="0">
                <a:latin typeface="Verdana" panose="020B0604030504040204" pitchFamily="34" charset="0"/>
                <a:ea typeface="Verdana" panose="020B0604030504040204" pitchFamily="34" charset="0"/>
                <a:cs typeface="Verdana" panose="020B0604030504040204" pitchFamily="34" charset="0"/>
              </a:rPr>
              <a:t>2019, 2018, 2017</a:t>
            </a:r>
            <a:r>
              <a:rPr lang="en-US" altLang="en-US" sz="1200" dirty="0">
                <a:solidFill>
                  <a:schemeClr val="tx1"/>
                </a:solidFill>
                <a:latin typeface="Verdana"/>
                <a:ea typeface="Verdana" panose="020B0604030504040204" pitchFamily="34" charset="0"/>
                <a:cs typeface="Verdana" panose="020B0604030504040204" pitchFamily="34" charset="0"/>
              </a:rPr>
              <a:t> Pearson Education, Inc. All Rights Reserved</a:t>
            </a:r>
          </a:p>
        </p:txBody>
      </p:sp>
    </p:spTree>
    <p:extLst>
      <p:ext uri="{BB962C8B-B14F-4D97-AF65-F5344CB8AC3E}">
        <p14:creationId xmlns:p14="http://schemas.microsoft.com/office/powerpoint/2010/main" val="2740544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832AD23-A511-424E-9DD2-B8CE2D237B20}" type="datetime1">
              <a:rPr lang="en-US" smtClean="0"/>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342578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1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10/1/2025</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536058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1752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Content Placeholder 2"/>
          <p:cNvSpPr>
            <a:spLocks noGrp="1"/>
          </p:cNvSpPr>
          <p:nvPr>
            <p:ph idx="13"/>
          </p:nvPr>
        </p:nvSpPr>
        <p:spPr>
          <a:xfrm>
            <a:off x="457200" y="3733800"/>
            <a:ext cx="8229600" cy="1752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0133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Content Placeholder 2"/>
          <p:cNvSpPr>
            <a:spLocks noGrp="1"/>
          </p:cNvSpPr>
          <p:nvPr>
            <p:ph idx="13"/>
          </p:nvPr>
        </p:nvSpPr>
        <p:spPr>
          <a:xfrm>
            <a:off x="473720" y="2807084"/>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73720" y="4013968"/>
            <a:ext cx="8229600" cy="91933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1440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71117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3" name="Content Placeholder 2"/>
          <p:cNvSpPr>
            <a:spLocks noGrp="1"/>
          </p:cNvSpPr>
          <p:nvPr>
            <p:ph idx="13"/>
          </p:nvPr>
        </p:nvSpPr>
        <p:spPr>
          <a:xfrm>
            <a:off x="473720" y="2641680"/>
            <a:ext cx="8229600" cy="71117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4"/>
          </p:nvPr>
        </p:nvSpPr>
        <p:spPr>
          <a:xfrm>
            <a:off x="457200" y="3683160"/>
            <a:ext cx="8229600" cy="71117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457200" y="4724640"/>
            <a:ext cx="8229600" cy="711176"/>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70403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5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82296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82296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82296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5"/>
          </p:nvPr>
        </p:nvSpPr>
        <p:spPr>
          <a:xfrm>
            <a:off x="457200" y="3733800"/>
            <a:ext cx="3505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p:cNvSpPr>
            <a:spLocks noGrp="1"/>
          </p:cNvSpPr>
          <p:nvPr>
            <p:ph sz="quarter" idx="17"/>
          </p:nvPr>
        </p:nvSpPr>
        <p:spPr>
          <a:xfrm>
            <a:off x="457200" y="4876800"/>
            <a:ext cx="3505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77839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82296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82296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82296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5"/>
          </p:nvPr>
        </p:nvSpPr>
        <p:spPr>
          <a:xfrm>
            <a:off x="457200" y="3733800"/>
            <a:ext cx="3505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733800"/>
            <a:ext cx="3886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p:cNvSpPr>
            <a:spLocks noGrp="1"/>
          </p:cNvSpPr>
          <p:nvPr>
            <p:ph sz="quarter" idx="17"/>
          </p:nvPr>
        </p:nvSpPr>
        <p:spPr>
          <a:xfrm>
            <a:off x="457200" y="4876800"/>
            <a:ext cx="3505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9279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7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82296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82296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82296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5"/>
          </p:nvPr>
        </p:nvSpPr>
        <p:spPr>
          <a:xfrm>
            <a:off x="457200" y="3733800"/>
            <a:ext cx="3505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733800"/>
            <a:ext cx="3886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p:cNvSpPr>
            <a:spLocks noGrp="1"/>
          </p:cNvSpPr>
          <p:nvPr>
            <p:ph sz="quarter" idx="17"/>
          </p:nvPr>
        </p:nvSpPr>
        <p:spPr>
          <a:xfrm>
            <a:off x="457200" y="4876800"/>
            <a:ext cx="3505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3"/>
          <p:cNvSpPr>
            <a:spLocks noGrp="1"/>
          </p:cNvSpPr>
          <p:nvPr>
            <p:ph sz="quarter" idx="18"/>
          </p:nvPr>
        </p:nvSpPr>
        <p:spPr>
          <a:xfrm>
            <a:off x="4343400" y="4874552"/>
            <a:ext cx="3886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37505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8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5"/>
          </p:nvPr>
        </p:nvSpPr>
        <p:spPr>
          <a:xfrm>
            <a:off x="457200" y="3733800"/>
            <a:ext cx="3505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733800"/>
            <a:ext cx="3886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p:cNvSpPr>
            <a:spLocks noGrp="1"/>
          </p:cNvSpPr>
          <p:nvPr>
            <p:ph sz="quarter" idx="17"/>
          </p:nvPr>
        </p:nvSpPr>
        <p:spPr>
          <a:xfrm>
            <a:off x="457200" y="4876800"/>
            <a:ext cx="3505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3"/>
          <p:cNvSpPr>
            <a:spLocks noGrp="1"/>
          </p:cNvSpPr>
          <p:nvPr>
            <p:ph sz="quarter" idx="18"/>
          </p:nvPr>
        </p:nvSpPr>
        <p:spPr>
          <a:xfrm>
            <a:off x="4343400" y="4874552"/>
            <a:ext cx="3886200" cy="990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76860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9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5"/>
          </p:nvPr>
        </p:nvSpPr>
        <p:spPr>
          <a:xfrm>
            <a:off x="457200" y="3733800"/>
            <a:ext cx="3505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733800"/>
            <a:ext cx="3886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p:cNvSpPr>
            <a:spLocks noGrp="1"/>
          </p:cNvSpPr>
          <p:nvPr>
            <p:ph sz="quarter" idx="17"/>
          </p:nvPr>
        </p:nvSpPr>
        <p:spPr>
          <a:xfrm>
            <a:off x="457200" y="4876800"/>
            <a:ext cx="3505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3"/>
          <p:cNvSpPr>
            <a:spLocks noGrp="1"/>
          </p:cNvSpPr>
          <p:nvPr>
            <p:ph sz="quarter" idx="18"/>
          </p:nvPr>
        </p:nvSpPr>
        <p:spPr>
          <a:xfrm>
            <a:off x="4343400" y="4874552"/>
            <a:ext cx="3886200" cy="990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343399" y="2286000"/>
            <a:ext cx="3865157"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5231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10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5"/>
          </p:nvPr>
        </p:nvSpPr>
        <p:spPr>
          <a:xfrm>
            <a:off x="457200" y="3733800"/>
            <a:ext cx="3505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733800"/>
            <a:ext cx="3886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p:cNvSpPr>
            <a:spLocks noGrp="1"/>
          </p:cNvSpPr>
          <p:nvPr>
            <p:ph sz="quarter" idx="17"/>
          </p:nvPr>
        </p:nvSpPr>
        <p:spPr>
          <a:xfrm>
            <a:off x="457200" y="4876800"/>
            <a:ext cx="3505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3"/>
          <p:cNvSpPr>
            <a:spLocks noGrp="1"/>
          </p:cNvSpPr>
          <p:nvPr>
            <p:ph sz="quarter" idx="18"/>
          </p:nvPr>
        </p:nvSpPr>
        <p:spPr>
          <a:xfrm>
            <a:off x="4343400" y="4874552"/>
            <a:ext cx="3886200" cy="990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343399" y="2286000"/>
            <a:ext cx="3865157"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4343400" y="3045349"/>
            <a:ext cx="3886200" cy="5827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46053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11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p:cNvSpPr>
            <a:spLocks noGrp="1"/>
          </p:cNvSpPr>
          <p:nvPr>
            <p:ph sz="quarter" idx="15"/>
          </p:nvPr>
        </p:nvSpPr>
        <p:spPr>
          <a:xfrm>
            <a:off x="457200" y="3733800"/>
            <a:ext cx="3505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733800"/>
            <a:ext cx="3886200" cy="5592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17"/>
          </p:nvPr>
        </p:nvSpPr>
        <p:spPr>
          <a:xfrm>
            <a:off x="457200" y="4876800"/>
            <a:ext cx="35052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3"/>
          <p:cNvSpPr>
            <a:spLocks noGrp="1"/>
          </p:cNvSpPr>
          <p:nvPr>
            <p:ph sz="quarter" idx="18"/>
          </p:nvPr>
        </p:nvSpPr>
        <p:spPr>
          <a:xfrm>
            <a:off x="4376204" y="4473387"/>
            <a:ext cx="3886200"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343399" y="2286000"/>
            <a:ext cx="3865157"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4343400" y="3045349"/>
            <a:ext cx="3886200" cy="5827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3"/>
          <p:cNvSpPr>
            <a:spLocks noGrp="1"/>
          </p:cNvSpPr>
          <p:nvPr>
            <p:ph sz="quarter" idx="22"/>
          </p:nvPr>
        </p:nvSpPr>
        <p:spPr>
          <a:xfrm>
            <a:off x="4392613" y="5159852"/>
            <a:ext cx="3886200"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6944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12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733800"/>
            <a:ext cx="3886200" cy="5592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3"/>
          <p:cNvSpPr>
            <a:spLocks noGrp="1"/>
          </p:cNvSpPr>
          <p:nvPr>
            <p:ph sz="quarter" idx="18"/>
          </p:nvPr>
        </p:nvSpPr>
        <p:spPr>
          <a:xfrm>
            <a:off x="4376204" y="4473387"/>
            <a:ext cx="3886200"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343399" y="2286000"/>
            <a:ext cx="3865157"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4343400" y="3045349"/>
            <a:ext cx="3886200" cy="5827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3"/>
          <p:cNvSpPr>
            <a:spLocks noGrp="1"/>
          </p:cNvSpPr>
          <p:nvPr>
            <p:ph sz="quarter" idx="22"/>
          </p:nvPr>
        </p:nvSpPr>
        <p:spPr>
          <a:xfrm>
            <a:off x="4392613" y="5159852"/>
            <a:ext cx="3886200"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1"/>
          <p:cNvSpPr>
            <a:spLocks noGrp="1"/>
          </p:cNvSpPr>
          <p:nvPr>
            <p:ph sz="quarter" idx="23"/>
          </p:nvPr>
        </p:nvSpPr>
        <p:spPr>
          <a:xfrm>
            <a:off x="457200" y="3830925"/>
            <a:ext cx="3472396" cy="5592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13"/>
          <p:cNvSpPr>
            <a:spLocks noGrp="1"/>
          </p:cNvSpPr>
          <p:nvPr>
            <p:ph sz="quarter" idx="24"/>
          </p:nvPr>
        </p:nvSpPr>
        <p:spPr>
          <a:xfrm>
            <a:off x="490004" y="4570512"/>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13"/>
          <p:cNvSpPr>
            <a:spLocks noGrp="1"/>
          </p:cNvSpPr>
          <p:nvPr>
            <p:ph sz="quarter" idx="25"/>
          </p:nvPr>
        </p:nvSpPr>
        <p:spPr>
          <a:xfrm>
            <a:off x="506413" y="5256977"/>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55318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13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081267"/>
            <a:ext cx="3886200" cy="278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3"/>
          <p:cNvSpPr>
            <a:spLocks noGrp="1"/>
          </p:cNvSpPr>
          <p:nvPr>
            <p:ph sz="quarter" idx="18"/>
          </p:nvPr>
        </p:nvSpPr>
        <p:spPr>
          <a:xfrm>
            <a:off x="4332878" y="3626139"/>
            <a:ext cx="3886200" cy="2517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303198"/>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353921" y="1979598"/>
            <a:ext cx="3865157" cy="303198"/>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4343400" y="2537829"/>
            <a:ext cx="3886200" cy="28985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3"/>
          <p:cNvSpPr>
            <a:spLocks noGrp="1"/>
          </p:cNvSpPr>
          <p:nvPr>
            <p:ph sz="quarter" idx="22"/>
          </p:nvPr>
        </p:nvSpPr>
        <p:spPr>
          <a:xfrm>
            <a:off x="4332878" y="4065083"/>
            <a:ext cx="3886200" cy="2663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1"/>
          <p:cNvSpPr>
            <a:spLocks noGrp="1"/>
          </p:cNvSpPr>
          <p:nvPr>
            <p:ph sz="quarter" idx="23"/>
          </p:nvPr>
        </p:nvSpPr>
        <p:spPr>
          <a:xfrm>
            <a:off x="457200" y="3830925"/>
            <a:ext cx="3472396" cy="5592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13"/>
          <p:cNvSpPr>
            <a:spLocks noGrp="1"/>
          </p:cNvSpPr>
          <p:nvPr>
            <p:ph sz="quarter" idx="24"/>
          </p:nvPr>
        </p:nvSpPr>
        <p:spPr>
          <a:xfrm>
            <a:off x="490004" y="4570512"/>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13"/>
          <p:cNvSpPr>
            <a:spLocks noGrp="1"/>
          </p:cNvSpPr>
          <p:nvPr>
            <p:ph sz="quarter" idx="25"/>
          </p:nvPr>
        </p:nvSpPr>
        <p:spPr>
          <a:xfrm>
            <a:off x="506413" y="5256977"/>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11"/>
          <p:cNvSpPr>
            <a:spLocks noGrp="1"/>
          </p:cNvSpPr>
          <p:nvPr>
            <p:ph sz="quarter" idx="26"/>
          </p:nvPr>
        </p:nvSpPr>
        <p:spPr>
          <a:xfrm>
            <a:off x="4336752" y="4520930"/>
            <a:ext cx="3886200" cy="278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57490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14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081267"/>
            <a:ext cx="3886200" cy="278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3"/>
          <p:cNvSpPr>
            <a:spLocks noGrp="1"/>
          </p:cNvSpPr>
          <p:nvPr>
            <p:ph sz="quarter" idx="18"/>
          </p:nvPr>
        </p:nvSpPr>
        <p:spPr>
          <a:xfrm>
            <a:off x="4332878" y="3626139"/>
            <a:ext cx="3886200" cy="2517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303198"/>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353921" y="1979598"/>
            <a:ext cx="3865157" cy="303198"/>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4343400" y="2537829"/>
            <a:ext cx="3886200" cy="28985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3"/>
          <p:cNvSpPr>
            <a:spLocks noGrp="1"/>
          </p:cNvSpPr>
          <p:nvPr>
            <p:ph sz="quarter" idx="22"/>
          </p:nvPr>
        </p:nvSpPr>
        <p:spPr>
          <a:xfrm>
            <a:off x="4332878" y="4065083"/>
            <a:ext cx="3886200" cy="2663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1"/>
          <p:cNvSpPr>
            <a:spLocks noGrp="1"/>
          </p:cNvSpPr>
          <p:nvPr>
            <p:ph sz="quarter" idx="23"/>
          </p:nvPr>
        </p:nvSpPr>
        <p:spPr>
          <a:xfrm>
            <a:off x="457200" y="3830925"/>
            <a:ext cx="3472396" cy="5592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13"/>
          <p:cNvSpPr>
            <a:spLocks noGrp="1"/>
          </p:cNvSpPr>
          <p:nvPr>
            <p:ph sz="quarter" idx="24"/>
          </p:nvPr>
        </p:nvSpPr>
        <p:spPr>
          <a:xfrm>
            <a:off x="490004" y="4570512"/>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13"/>
          <p:cNvSpPr>
            <a:spLocks noGrp="1"/>
          </p:cNvSpPr>
          <p:nvPr>
            <p:ph sz="quarter" idx="25"/>
          </p:nvPr>
        </p:nvSpPr>
        <p:spPr>
          <a:xfrm>
            <a:off x="506413" y="5256977"/>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11"/>
          <p:cNvSpPr>
            <a:spLocks noGrp="1"/>
          </p:cNvSpPr>
          <p:nvPr>
            <p:ph sz="quarter" idx="26"/>
          </p:nvPr>
        </p:nvSpPr>
        <p:spPr>
          <a:xfrm>
            <a:off x="4336752" y="4520930"/>
            <a:ext cx="3886200" cy="278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13"/>
          <p:cNvSpPr>
            <a:spLocks noGrp="1"/>
          </p:cNvSpPr>
          <p:nvPr>
            <p:ph sz="quarter" idx="27"/>
          </p:nvPr>
        </p:nvSpPr>
        <p:spPr>
          <a:xfrm>
            <a:off x="4326230" y="5065802"/>
            <a:ext cx="3886200" cy="2517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806600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15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447801"/>
            <a:ext cx="3505200" cy="6096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idx="13"/>
          </p:nvPr>
        </p:nvSpPr>
        <p:spPr>
          <a:xfrm>
            <a:off x="457200" y="2286000"/>
            <a:ext cx="3505200" cy="5635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4"/>
          </p:nvPr>
        </p:nvSpPr>
        <p:spPr>
          <a:xfrm>
            <a:off x="457200" y="3048000"/>
            <a:ext cx="3505200" cy="57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16"/>
          </p:nvPr>
        </p:nvSpPr>
        <p:spPr>
          <a:xfrm>
            <a:off x="4343400" y="3081267"/>
            <a:ext cx="3886200" cy="278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3"/>
          <p:cNvSpPr>
            <a:spLocks noGrp="1"/>
          </p:cNvSpPr>
          <p:nvPr>
            <p:ph sz="quarter" idx="18"/>
          </p:nvPr>
        </p:nvSpPr>
        <p:spPr>
          <a:xfrm>
            <a:off x="4332878" y="3626139"/>
            <a:ext cx="3886200" cy="2517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9"/>
          </p:nvPr>
        </p:nvSpPr>
        <p:spPr>
          <a:xfrm>
            <a:off x="4343400" y="1494526"/>
            <a:ext cx="3886200" cy="303198"/>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353921" y="1979598"/>
            <a:ext cx="3865157" cy="303198"/>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4343400" y="2537829"/>
            <a:ext cx="3886200" cy="28985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13"/>
          <p:cNvSpPr>
            <a:spLocks noGrp="1"/>
          </p:cNvSpPr>
          <p:nvPr>
            <p:ph sz="quarter" idx="22"/>
          </p:nvPr>
        </p:nvSpPr>
        <p:spPr>
          <a:xfrm>
            <a:off x="4332878" y="4065083"/>
            <a:ext cx="3886200" cy="2663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11"/>
          <p:cNvSpPr>
            <a:spLocks noGrp="1"/>
          </p:cNvSpPr>
          <p:nvPr>
            <p:ph sz="quarter" idx="23"/>
          </p:nvPr>
        </p:nvSpPr>
        <p:spPr>
          <a:xfrm>
            <a:off x="457200" y="3830925"/>
            <a:ext cx="3472396" cy="5592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13"/>
          <p:cNvSpPr>
            <a:spLocks noGrp="1"/>
          </p:cNvSpPr>
          <p:nvPr>
            <p:ph sz="quarter" idx="24"/>
          </p:nvPr>
        </p:nvSpPr>
        <p:spPr>
          <a:xfrm>
            <a:off x="490004" y="4570512"/>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13"/>
          <p:cNvSpPr>
            <a:spLocks noGrp="1"/>
          </p:cNvSpPr>
          <p:nvPr>
            <p:ph sz="quarter" idx="25"/>
          </p:nvPr>
        </p:nvSpPr>
        <p:spPr>
          <a:xfrm>
            <a:off x="506413" y="5256977"/>
            <a:ext cx="3472396" cy="506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11"/>
          <p:cNvSpPr>
            <a:spLocks noGrp="1"/>
          </p:cNvSpPr>
          <p:nvPr>
            <p:ph sz="quarter" idx="26"/>
          </p:nvPr>
        </p:nvSpPr>
        <p:spPr>
          <a:xfrm>
            <a:off x="4336752" y="4520930"/>
            <a:ext cx="3886200" cy="27817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13"/>
          <p:cNvSpPr>
            <a:spLocks noGrp="1"/>
          </p:cNvSpPr>
          <p:nvPr>
            <p:ph sz="quarter" idx="27"/>
          </p:nvPr>
        </p:nvSpPr>
        <p:spPr>
          <a:xfrm>
            <a:off x="4326230" y="5065802"/>
            <a:ext cx="3886200" cy="25175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13"/>
          <p:cNvSpPr>
            <a:spLocks noGrp="1"/>
          </p:cNvSpPr>
          <p:nvPr>
            <p:ph sz="quarter" idx="28"/>
          </p:nvPr>
        </p:nvSpPr>
        <p:spPr>
          <a:xfrm>
            <a:off x="4326230" y="5504746"/>
            <a:ext cx="3886200" cy="2663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792094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20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10/1/2025</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15" name="Content Placeholder 2"/>
          <p:cNvSpPr>
            <a:spLocks noGrp="1"/>
          </p:cNvSpPr>
          <p:nvPr>
            <p:ph idx="19"/>
          </p:nvPr>
        </p:nvSpPr>
        <p:spPr>
          <a:xfrm>
            <a:off x="4790255" y="1494526"/>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20"/>
          </p:nvPr>
        </p:nvSpPr>
        <p:spPr>
          <a:xfrm>
            <a:off x="4790256" y="1861415"/>
            <a:ext cx="3886200" cy="3222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p:cNvSpPr>
            <a:spLocks noGrp="1"/>
          </p:cNvSpPr>
          <p:nvPr>
            <p:ph idx="21"/>
          </p:nvPr>
        </p:nvSpPr>
        <p:spPr>
          <a:xfrm>
            <a:off x="4790255" y="2283032"/>
            <a:ext cx="3886199" cy="30809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Content Placeholder 2"/>
          <p:cNvSpPr>
            <a:spLocks noGrp="1"/>
          </p:cNvSpPr>
          <p:nvPr>
            <p:ph idx="26"/>
          </p:nvPr>
        </p:nvSpPr>
        <p:spPr>
          <a:xfrm>
            <a:off x="4790255" y="2705545"/>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Content Placeholder 2"/>
          <p:cNvSpPr>
            <a:spLocks noGrp="1"/>
          </p:cNvSpPr>
          <p:nvPr>
            <p:ph idx="27"/>
          </p:nvPr>
        </p:nvSpPr>
        <p:spPr>
          <a:xfrm>
            <a:off x="4790256" y="3072434"/>
            <a:ext cx="3886200" cy="3222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2"/>
          <p:cNvSpPr>
            <a:spLocks noGrp="1"/>
          </p:cNvSpPr>
          <p:nvPr>
            <p:ph idx="28"/>
          </p:nvPr>
        </p:nvSpPr>
        <p:spPr>
          <a:xfrm>
            <a:off x="4790255" y="3494051"/>
            <a:ext cx="3886199" cy="30809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2"/>
          <p:cNvSpPr>
            <a:spLocks noGrp="1"/>
          </p:cNvSpPr>
          <p:nvPr>
            <p:ph idx="29"/>
          </p:nvPr>
        </p:nvSpPr>
        <p:spPr>
          <a:xfrm>
            <a:off x="4790255" y="3908712"/>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Content Placeholder 2"/>
          <p:cNvSpPr>
            <a:spLocks noGrp="1"/>
          </p:cNvSpPr>
          <p:nvPr>
            <p:ph idx="30"/>
          </p:nvPr>
        </p:nvSpPr>
        <p:spPr>
          <a:xfrm>
            <a:off x="4790256" y="4275601"/>
            <a:ext cx="3886200" cy="3222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Content Placeholder 2"/>
          <p:cNvSpPr>
            <a:spLocks noGrp="1"/>
          </p:cNvSpPr>
          <p:nvPr>
            <p:ph idx="31"/>
          </p:nvPr>
        </p:nvSpPr>
        <p:spPr>
          <a:xfrm>
            <a:off x="4790255" y="4697218"/>
            <a:ext cx="3886199" cy="30809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Content Placeholder 2"/>
          <p:cNvSpPr>
            <a:spLocks noGrp="1"/>
          </p:cNvSpPr>
          <p:nvPr>
            <p:ph idx="32"/>
          </p:nvPr>
        </p:nvSpPr>
        <p:spPr>
          <a:xfrm>
            <a:off x="4790255" y="5105555"/>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Content Placeholder 2"/>
          <p:cNvSpPr>
            <a:spLocks noGrp="1"/>
          </p:cNvSpPr>
          <p:nvPr>
            <p:ph idx="33"/>
          </p:nvPr>
        </p:nvSpPr>
        <p:spPr>
          <a:xfrm>
            <a:off x="457200" y="1494526"/>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Content Placeholder 2"/>
          <p:cNvSpPr>
            <a:spLocks noGrp="1"/>
          </p:cNvSpPr>
          <p:nvPr>
            <p:ph idx="34"/>
          </p:nvPr>
        </p:nvSpPr>
        <p:spPr>
          <a:xfrm>
            <a:off x="457201" y="1861415"/>
            <a:ext cx="3886200" cy="3222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Content Placeholder 2"/>
          <p:cNvSpPr>
            <a:spLocks noGrp="1"/>
          </p:cNvSpPr>
          <p:nvPr>
            <p:ph idx="35"/>
          </p:nvPr>
        </p:nvSpPr>
        <p:spPr>
          <a:xfrm>
            <a:off x="457200" y="2283032"/>
            <a:ext cx="3886199" cy="30809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4" name="Content Placeholder 2"/>
          <p:cNvSpPr>
            <a:spLocks noGrp="1"/>
          </p:cNvSpPr>
          <p:nvPr>
            <p:ph idx="36"/>
          </p:nvPr>
        </p:nvSpPr>
        <p:spPr>
          <a:xfrm>
            <a:off x="457200" y="2705545"/>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Content Placeholder 2"/>
          <p:cNvSpPr>
            <a:spLocks noGrp="1"/>
          </p:cNvSpPr>
          <p:nvPr>
            <p:ph idx="37"/>
          </p:nvPr>
        </p:nvSpPr>
        <p:spPr>
          <a:xfrm>
            <a:off x="457201" y="3072434"/>
            <a:ext cx="3886200" cy="3222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6" name="Content Placeholder 2"/>
          <p:cNvSpPr>
            <a:spLocks noGrp="1"/>
          </p:cNvSpPr>
          <p:nvPr>
            <p:ph idx="38"/>
          </p:nvPr>
        </p:nvSpPr>
        <p:spPr>
          <a:xfrm>
            <a:off x="457200" y="3494051"/>
            <a:ext cx="3886199" cy="30809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2"/>
          <p:cNvSpPr>
            <a:spLocks noGrp="1"/>
          </p:cNvSpPr>
          <p:nvPr>
            <p:ph idx="39"/>
          </p:nvPr>
        </p:nvSpPr>
        <p:spPr>
          <a:xfrm>
            <a:off x="457200" y="3908712"/>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2"/>
          <p:cNvSpPr>
            <a:spLocks noGrp="1"/>
          </p:cNvSpPr>
          <p:nvPr>
            <p:ph idx="40"/>
          </p:nvPr>
        </p:nvSpPr>
        <p:spPr>
          <a:xfrm>
            <a:off x="457201" y="4275601"/>
            <a:ext cx="3886200" cy="32227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9" name="Content Placeholder 2"/>
          <p:cNvSpPr>
            <a:spLocks noGrp="1"/>
          </p:cNvSpPr>
          <p:nvPr>
            <p:ph idx="41"/>
          </p:nvPr>
        </p:nvSpPr>
        <p:spPr>
          <a:xfrm>
            <a:off x="457200" y="4697218"/>
            <a:ext cx="3886199" cy="308097"/>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Content Placeholder 2"/>
          <p:cNvSpPr>
            <a:spLocks noGrp="1"/>
          </p:cNvSpPr>
          <p:nvPr>
            <p:ph idx="42"/>
          </p:nvPr>
        </p:nvSpPr>
        <p:spPr>
          <a:xfrm>
            <a:off x="457200" y="5105555"/>
            <a:ext cx="3886200" cy="26203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250161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Shape 24"/>
        <p:cNvGrpSpPr/>
        <p:nvPr/>
      </p:nvGrpSpPr>
      <p:grpSpPr>
        <a:xfrm>
          <a:off x="0" y="0"/>
          <a:ext cx="0" cy="0"/>
          <a:chOff x="0" y="0"/>
          <a:chExt cx="0" cy="0"/>
        </a:xfrm>
      </p:grpSpPr>
      <p:sp>
        <p:nvSpPr>
          <p:cNvPr id="25"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00F45AE3-EB76-41DE-97B2-CFE79B73D3C6}"/>
              </a:ext>
            </a:extLst>
          </p:cNvPr>
          <p:cNvSpPr>
            <a:spLocks noGrp="1"/>
          </p:cNvSpPr>
          <p:nvPr>
            <p:ph sz="quarter" idx="13" hasCustomPrompt="1"/>
          </p:nvPr>
        </p:nvSpPr>
        <p:spPr>
          <a:xfrm>
            <a:off x="457200" y="1554920"/>
            <a:ext cx="8232775" cy="4663335"/>
          </a:xfrm>
        </p:spPr>
        <p:txBody>
          <a:bodyPr/>
          <a:lstStyle>
            <a:lvl1pPr indent="-255600">
              <a:defRPr sz="2400">
                <a:latin typeface="+mn-lt"/>
              </a:defRPr>
            </a:lvl1pPr>
            <a:lvl2pPr indent="-284400">
              <a:defRPr sz="2400">
                <a:latin typeface="+mn-lt"/>
              </a:defRPr>
            </a:lvl2pPr>
            <a:lvl3pPr indent="-230400">
              <a:buFont typeface="Wingdings" panose="05000000000000000000" pitchFamily="2" charset="2"/>
              <a:buChar char="§"/>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2" name="Rectangle 1">
            <a:extLst>
              <a:ext uri="{FF2B5EF4-FFF2-40B4-BE49-F238E27FC236}">
                <a16:creationId xmlns:a16="http://schemas.microsoft.com/office/drawing/2014/main" id="{8C6CFF8A-EEE1-4E3A-AF0B-E8E946A190F7}"/>
              </a:ext>
            </a:extLst>
          </p:cNvPr>
          <p:cNvSpPr/>
          <p:nvPr userDrawn="1"/>
        </p:nvSpPr>
        <p:spPr>
          <a:xfrm>
            <a:off x="2743200" y="6306636"/>
            <a:ext cx="6400800" cy="307777"/>
          </a:xfrm>
          <a:prstGeom prst="rect">
            <a:avLst/>
          </a:prstGeom>
        </p:spPr>
        <p:txBody>
          <a:bodyPr wrap="square">
            <a:spAutoFit/>
          </a:bodyPr>
          <a:lstStyle/>
          <a:p>
            <a:r>
              <a:rPr lang="en-US" dirty="0"/>
              <a:t>Copyright © 2022, 2019, 2018 Pearson Education, Ltd. All Rights Reserved</a:t>
            </a:r>
          </a:p>
        </p:txBody>
      </p:sp>
    </p:spTree>
    <p:extLst>
      <p:ext uri="{BB962C8B-B14F-4D97-AF65-F5344CB8AC3E}">
        <p14:creationId xmlns:p14="http://schemas.microsoft.com/office/powerpoint/2010/main" val="3940717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0688579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p>
            <a:endParaRPr lang="en-IN" dirty="0"/>
          </a:p>
        </p:txBody>
      </p:sp>
      <p:sp>
        <p:nvSpPr>
          <p:cNvPr id="3" name="Date Placeholder 2"/>
          <p:cNvSpPr>
            <a:spLocks noGrp="1"/>
          </p:cNvSpPr>
          <p:nvPr>
            <p:ph type="dt" idx="1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95647243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35">
            <a:alphaModFix/>
          </a:blip>
          <a:srcRect/>
          <a:stretch/>
        </p:blipFill>
        <p:spPr>
          <a:xfrm>
            <a:off x="443972" y="6429709"/>
            <a:ext cx="917999" cy="279914"/>
          </a:xfrm>
          <a:prstGeom prst="rect">
            <a:avLst/>
          </a:prstGeom>
          <a:noFill/>
          <a:ln>
            <a:noFill/>
          </a:ln>
        </p:spPr>
      </p:pic>
      <p:sp>
        <p:nvSpPr>
          <p:cNvPr id="17" name="Text Placeholder 5"/>
          <p:cNvSpPr txBox="1">
            <a:spLocks/>
          </p:cNvSpPr>
          <p:nvPr userDrawn="1"/>
        </p:nvSpPr>
        <p:spPr>
          <a:xfrm>
            <a:off x="2670048" y="6449931"/>
            <a:ext cx="6089854" cy="231285"/>
          </a:xfrm>
          <a:prstGeom prst="rect">
            <a:avLst/>
          </a:prstGeom>
        </p:spPr>
        <p:txBody>
          <a:bodyPr anchor="ctr"/>
          <a:lst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a:t>
            </a:r>
            <a:r>
              <a:rPr lang="en-US" altLang="en-US" sz="1200" dirty="0">
                <a:latin typeface="Verdana" panose="020B0604030504040204" pitchFamily="34" charset="0"/>
                <a:ea typeface="Verdana" panose="020B0604030504040204" pitchFamily="34" charset="0"/>
                <a:cs typeface="Verdana" panose="020B0604030504040204" pitchFamily="34" charset="0"/>
              </a:rPr>
              <a:t>2019, 2018, 2017</a:t>
            </a:r>
            <a:r>
              <a:rPr lang="en-US" altLang="en-US" sz="1200" dirty="0">
                <a:solidFill>
                  <a:schemeClr val="tx1"/>
                </a:solidFill>
                <a:latin typeface="Verdana"/>
                <a:ea typeface="Verdana" panose="020B0604030504040204" pitchFamily="34" charset="0"/>
                <a:cs typeface="Verdana" panose="020B0604030504040204" pitchFamily="34" charset="0"/>
              </a:rPr>
              <a:t> Pearson Education, Inc. All Rights Reserved</a:t>
            </a: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49" r:id="rId3"/>
    <p:sldLayoutId id="2147483668" r:id="rId4"/>
    <p:sldLayoutId id="2147483669" r:id="rId5"/>
    <p:sldLayoutId id="2147483651" r:id="rId6"/>
    <p:sldLayoutId id="2147483654" r:id="rId7"/>
    <p:sldLayoutId id="2147483655" r:id="rId8"/>
    <p:sldLayoutId id="2147483656" r:id="rId9"/>
    <p:sldLayoutId id="2147483667" r:id="rId10"/>
    <p:sldLayoutId id="2147483657" r:id="rId11"/>
    <p:sldLayoutId id="2147483670" r:id="rId12"/>
    <p:sldLayoutId id="2147483671"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716" r:id="rId3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4">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 id="214748371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4.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                                            "/>
          <p:cNvSpPr>
            <a:spLocks noGrp="1"/>
          </p:cNvSpPr>
          <p:nvPr>
            <p:ph type="title"/>
          </p:nvPr>
        </p:nvSpPr>
        <p:spPr>
          <a:xfrm>
            <a:off x="400048" y="328612"/>
            <a:ext cx="8286752" cy="985387"/>
          </a:xfrm>
        </p:spPr>
        <p:txBody>
          <a:bodyPr anchor="ctr"/>
          <a:lstStyle/>
          <a:p>
            <a:r>
              <a:rPr lang="en-US" altLang="en-US" sz="3000" dirty="0">
                <a:solidFill>
                  <a:schemeClr val="tx2"/>
                </a:solidFill>
                <a:latin typeface="+mn-lt"/>
                <a:cs typeface="Times New Roman" panose="02020603050405020304" pitchFamily="18" charset="0"/>
              </a:rPr>
              <a:t>E-commerce 2023: business. technology. society.</a:t>
            </a:r>
            <a:endParaRPr lang="en-US" sz="3000" dirty="0">
              <a:solidFill>
                <a:schemeClr val="tx2"/>
              </a:solidFill>
              <a:latin typeface="+mn-lt"/>
              <a:cs typeface="Times New Roman" panose="02020603050405020304" pitchFamily="18" charset="0"/>
            </a:endParaRPr>
          </a:p>
        </p:txBody>
      </p:sp>
      <p:sp>
        <p:nvSpPr>
          <p:cNvPr id="4" name="Text Placeholder 3"/>
          <p:cNvSpPr>
            <a:spLocks noGrp="1"/>
          </p:cNvSpPr>
          <p:nvPr>
            <p:ph type="body" idx="2"/>
          </p:nvPr>
        </p:nvSpPr>
        <p:spPr>
          <a:xfrm>
            <a:off x="221456" y="1510937"/>
            <a:ext cx="8701088" cy="739083"/>
          </a:xfrm>
        </p:spPr>
        <p:txBody>
          <a:bodyPr anchor="ctr"/>
          <a:lstStyle/>
          <a:p>
            <a:pPr algn="ctr"/>
            <a:r>
              <a:rPr lang="en-US" sz="2600" b="1" dirty="0">
                <a:latin typeface="+mn-lt"/>
              </a:rPr>
              <a:t>Chapter 2: </a:t>
            </a:r>
            <a:r>
              <a:rPr lang="en-US" altLang="en-US" sz="2600" dirty="0">
                <a:solidFill>
                  <a:schemeClr val="tx1"/>
                </a:solidFill>
                <a:latin typeface="+mn-lt"/>
              </a:rPr>
              <a:t>E-Commerce Business Models and Concepts</a:t>
            </a:r>
          </a:p>
        </p:txBody>
      </p:sp>
      <p:pic>
        <p:nvPicPr>
          <p:cNvPr id="8" name="Picture 7" descr="Front Cover: E-Commerce 2018: Business. Technology. Society Fourteenth Edition by Laudon and Traver."/>
          <p:cNvPicPr>
            <a:picLocks noChangeAspect="1"/>
          </p:cNvPicPr>
          <p:nvPr/>
        </p:nvPicPr>
        <p:blipFill>
          <a:blip r:embed="rId3"/>
          <a:stretch>
            <a:fillRect/>
          </a:stretch>
        </p:blipFill>
        <p:spPr>
          <a:xfrm>
            <a:off x="42864" y="2507057"/>
            <a:ext cx="2818361" cy="3509838"/>
          </a:xfrm>
          <a:prstGeom prst="rect">
            <a:avLst/>
          </a:prstGeom>
          <a:ln w="9525">
            <a:solidFill>
              <a:schemeClr val="tx1"/>
            </a:solidFill>
          </a:ln>
        </p:spPr>
      </p:pic>
      <p:pic>
        <p:nvPicPr>
          <p:cNvPr id="12" name="Picture 11">
            <a:extLst>
              <a:ext uri="{FF2B5EF4-FFF2-40B4-BE49-F238E27FC236}">
                <a16:creationId xmlns:a16="http://schemas.microsoft.com/office/drawing/2014/main" id="{039A81B4-23F4-8229-0A0E-E0F106FA1108}"/>
              </a:ext>
            </a:extLst>
          </p:cNvPr>
          <p:cNvPicPr>
            <a:picLocks noChangeAspect="1"/>
          </p:cNvPicPr>
          <p:nvPr/>
        </p:nvPicPr>
        <p:blipFill>
          <a:blip r:embed="rId4"/>
          <a:srcRect/>
          <a:stretch/>
        </p:blipFill>
        <p:spPr>
          <a:xfrm>
            <a:off x="3179288" y="2507057"/>
            <a:ext cx="2776594" cy="3509838"/>
          </a:xfrm>
          <a:prstGeom prst="rect">
            <a:avLst/>
          </a:prstGeom>
          <a:ln w="9525">
            <a:solidFill>
              <a:schemeClr val="tx1"/>
            </a:solidFill>
          </a:ln>
          <a:effectLst/>
        </p:spPr>
      </p:pic>
      <p:pic>
        <p:nvPicPr>
          <p:cNvPr id="13" name="Picture 12" descr="Front cover: E-commerce 20 23: business. technology. society. Seventeenth Edition. By Kenneth C. Laudon and Carol Guercio Traver">
            <a:extLst>
              <a:ext uri="{FF2B5EF4-FFF2-40B4-BE49-F238E27FC236}">
                <a16:creationId xmlns:a16="http://schemas.microsoft.com/office/drawing/2014/main" id="{93A3A77D-0623-2A24-DEF3-B713E88512A8}"/>
              </a:ext>
            </a:extLst>
          </p:cNvPr>
          <p:cNvPicPr>
            <a:picLocks noChangeAspect="1"/>
          </p:cNvPicPr>
          <p:nvPr/>
        </p:nvPicPr>
        <p:blipFill>
          <a:blip r:embed="rId5"/>
          <a:stretch>
            <a:fillRect/>
          </a:stretch>
        </p:blipFill>
        <p:spPr>
          <a:xfrm>
            <a:off x="6273945" y="2477007"/>
            <a:ext cx="2827191" cy="3533988"/>
          </a:xfrm>
          <a:prstGeom prst="rect">
            <a:avLst/>
          </a:prstGeom>
        </p:spPr>
      </p:pic>
      <p:sp>
        <p:nvSpPr>
          <p:cNvPr id="16" name="Content Placeholder 7">
            <a:extLst>
              <a:ext uri="{FF2B5EF4-FFF2-40B4-BE49-F238E27FC236}">
                <a16:creationId xmlns:a16="http://schemas.microsoft.com/office/drawing/2014/main" id="{15B5F992-893A-90B9-D43B-704C86EC931D}"/>
              </a:ext>
              <a:ext uri="{C183D7F6-B498-43B3-948B-1728B52AA6E4}">
                <adec:decorative xmlns:adec="http://schemas.microsoft.com/office/drawing/2017/decorative" val="0"/>
              </a:ext>
            </a:extLst>
          </p:cNvPr>
          <p:cNvSpPr txBox="1">
            <a:spLocks/>
          </p:cNvSpPr>
          <p:nvPr/>
        </p:nvSpPr>
        <p:spPr>
          <a:xfrm>
            <a:off x="2554288" y="6415232"/>
            <a:ext cx="6589712" cy="228600"/>
          </a:xfrm>
          <a:prstGeom prst="rect">
            <a:avLst/>
          </a:prstGeom>
        </p:spPr>
        <p:txBody>
          <a:bodyPr/>
          <a:lst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indent="0" algn="r"/>
            <a:r>
              <a:rPr lang="en-US" altLang="en-US" sz="1200">
                <a:latin typeface="Verdana"/>
                <a:ea typeface="Verdana" panose="020B0604030504040204" pitchFamily="34" charset="0"/>
                <a:cs typeface="Verdana" panose="020B0604030504040204" pitchFamily="34" charset="0"/>
              </a:rPr>
              <a:t>Copyright © </a:t>
            </a:r>
            <a:r>
              <a:rPr lang="en-US"/>
              <a:t>2024, 2022, 2020 </a:t>
            </a:r>
            <a:r>
              <a:rPr lang="en-US" altLang="en-US" sz="1200">
                <a:latin typeface="Verdana"/>
                <a:ea typeface="Verdana" panose="020B0604030504040204" pitchFamily="34" charset="0"/>
                <a:cs typeface="Verdana" panose="020B0604030504040204" pitchFamily="34" charset="0"/>
              </a:rPr>
              <a:t>Pearson Education, Inc. All Rights Reserved</a:t>
            </a:r>
            <a:endParaRPr lang="en-US" altLang="en-US" sz="120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4041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solidFill>
                  <a:srgbClr val="007FA3"/>
                </a:solidFill>
                <a:latin typeface="+mn-lt"/>
                <a:ea typeface="+mj-ea"/>
                <a:cs typeface="Times New Roman" panose="02020603050405020304" pitchFamily="18" charset="0"/>
              </a:rPr>
              <a:t>Learning Objectives</a:t>
            </a:r>
          </a:p>
        </p:txBody>
      </p:sp>
      <p:sp>
        <p:nvSpPr>
          <p:cNvPr id="3" name="Content Placeholder 2"/>
          <p:cNvSpPr>
            <a:spLocks noGrp="1"/>
          </p:cNvSpPr>
          <p:nvPr>
            <p:ph idx="1"/>
          </p:nvPr>
        </p:nvSpPr>
        <p:spPr>
          <a:xfrm>
            <a:off x="457200" y="1600200"/>
            <a:ext cx="8229600" cy="2977708"/>
          </a:xfrm>
        </p:spPr>
        <p:txBody>
          <a:bodyPr wrap="square" lIns="91425" tIns="91425" rIns="91425" bIns="91425">
            <a:noAutofit/>
          </a:bodyPr>
          <a:lstStyle/>
          <a:p>
            <a:pPr marL="0" lvl="0" indent="0">
              <a:spcAft>
                <a:spcPct val="0"/>
              </a:spcAft>
              <a:buSzPts val="2400"/>
              <a:buNone/>
            </a:pPr>
            <a:r>
              <a:rPr lang="en-US" sz="2400" b="1" kern="1200" dirty="0">
                <a:solidFill>
                  <a:schemeClr val="tx2"/>
                </a:solidFill>
                <a:latin typeface="+mn-lt"/>
                <a:ea typeface="+mn-ea"/>
                <a:cs typeface="+mn-cs"/>
              </a:rPr>
              <a:t>2.1</a:t>
            </a:r>
            <a:r>
              <a:rPr lang="en-US" sz="2400" b="1" kern="1200" dirty="0">
                <a:solidFill>
                  <a:srgbClr val="000000"/>
                </a:solidFill>
                <a:latin typeface="+mn-lt"/>
                <a:ea typeface="+mn-ea"/>
                <a:cs typeface="+mn-cs"/>
              </a:rPr>
              <a:t> </a:t>
            </a:r>
            <a:r>
              <a:rPr lang="en-US" sz="2400" kern="1200" dirty="0">
                <a:solidFill>
                  <a:srgbClr val="000000"/>
                </a:solidFill>
                <a:latin typeface="+mn-lt"/>
                <a:ea typeface="+mn-ea"/>
                <a:cs typeface="+mn-cs"/>
              </a:rPr>
              <a:t>Identify the key components of e-commerce business models.</a:t>
            </a:r>
          </a:p>
          <a:p>
            <a:pPr marL="0" lvl="0" indent="0">
              <a:spcAft>
                <a:spcPct val="0"/>
              </a:spcAft>
              <a:buSzPts val="2400"/>
              <a:buNone/>
            </a:pPr>
            <a:r>
              <a:rPr lang="en-US" sz="2400" b="1" kern="1200" dirty="0">
                <a:solidFill>
                  <a:schemeClr val="tx2"/>
                </a:solidFill>
                <a:latin typeface="+mn-lt"/>
                <a:ea typeface="+mn-ea"/>
                <a:cs typeface="+mn-cs"/>
              </a:rPr>
              <a:t>2.2</a:t>
            </a:r>
            <a:r>
              <a:rPr lang="en-US" sz="2400" b="1" kern="1200" dirty="0">
                <a:solidFill>
                  <a:srgbClr val="000000"/>
                </a:solidFill>
                <a:latin typeface="+mn-lt"/>
                <a:ea typeface="+mn-ea"/>
                <a:cs typeface="+mn-cs"/>
              </a:rPr>
              <a:t> </a:t>
            </a:r>
            <a:r>
              <a:rPr lang="en-US" sz="2400" kern="1200" dirty="0">
                <a:solidFill>
                  <a:srgbClr val="000000"/>
                </a:solidFill>
                <a:latin typeface="+mn-lt"/>
                <a:ea typeface="+mn-ea"/>
                <a:cs typeface="+mn-cs"/>
              </a:rPr>
              <a:t>Describe the major B2C business models.</a:t>
            </a:r>
          </a:p>
          <a:p>
            <a:pPr marL="0" lvl="0" indent="0">
              <a:spcAft>
                <a:spcPct val="0"/>
              </a:spcAft>
              <a:buSzPts val="2400"/>
              <a:buNone/>
            </a:pPr>
            <a:r>
              <a:rPr lang="en-US" sz="2400" b="1" kern="1200" dirty="0">
                <a:solidFill>
                  <a:schemeClr val="tx2"/>
                </a:solidFill>
                <a:latin typeface="+mn-lt"/>
                <a:ea typeface="+mn-ea"/>
                <a:cs typeface="+mn-cs"/>
              </a:rPr>
              <a:t>2.3</a:t>
            </a:r>
            <a:r>
              <a:rPr lang="en-US" sz="2400" b="1" kern="1200" dirty="0">
                <a:solidFill>
                  <a:srgbClr val="000000"/>
                </a:solidFill>
                <a:latin typeface="+mn-lt"/>
                <a:ea typeface="+mn-ea"/>
                <a:cs typeface="+mn-cs"/>
              </a:rPr>
              <a:t> </a:t>
            </a:r>
            <a:r>
              <a:rPr lang="en-US" sz="2400" kern="1200" dirty="0">
                <a:solidFill>
                  <a:srgbClr val="000000"/>
                </a:solidFill>
                <a:latin typeface="+mn-lt"/>
                <a:ea typeface="+mn-ea"/>
                <a:cs typeface="+mn-cs"/>
              </a:rPr>
              <a:t>Describe the major B2B business models.</a:t>
            </a:r>
          </a:p>
          <a:p>
            <a:pPr marL="0" lvl="0" indent="0">
              <a:spcAft>
                <a:spcPct val="0"/>
              </a:spcAft>
              <a:buSzPts val="2400"/>
              <a:buNone/>
            </a:pPr>
            <a:r>
              <a:rPr lang="en-US" sz="2400" b="1" kern="1200" dirty="0">
                <a:solidFill>
                  <a:schemeClr val="tx2"/>
                </a:solidFill>
                <a:latin typeface="+mn-lt"/>
                <a:ea typeface="+mn-ea"/>
                <a:cs typeface="+mn-cs"/>
              </a:rPr>
              <a:t>2.4</a:t>
            </a:r>
            <a:r>
              <a:rPr lang="en-US" sz="2400" b="1" kern="1200" dirty="0">
                <a:solidFill>
                  <a:srgbClr val="000000"/>
                </a:solidFill>
                <a:latin typeface="+mn-lt"/>
                <a:ea typeface="+mn-ea"/>
                <a:cs typeface="+mn-cs"/>
              </a:rPr>
              <a:t> </a:t>
            </a:r>
            <a:r>
              <a:rPr lang="en-US" sz="2400" kern="1200" dirty="0">
                <a:solidFill>
                  <a:srgbClr val="000000"/>
                </a:solidFill>
                <a:latin typeface="+mn-lt"/>
                <a:ea typeface="+mn-ea"/>
                <a:cs typeface="+mn-cs"/>
              </a:rPr>
              <a:t>Understand key business concepts and strategies applicable to e-commerce.</a:t>
            </a:r>
          </a:p>
        </p:txBody>
      </p:sp>
    </p:spTree>
    <p:extLst>
      <p:ext uri="{BB962C8B-B14F-4D97-AF65-F5344CB8AC3E}">
        <p14:creationId xmlns:p14="http://schemas.microsoft.com/office/powerpoint/2010/main" val="814552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kern="1200" noProof="0" dirty="0">
                <a:cs typeface="Times New Roman" panose="02020603050405020304" pitchFamily="18" charset="0"/>
              </a:rPr>
              <a:t>Connected Cars: The Next Big </a:t>
            </a:r>
            <a:br>
              <a:rPr lang="en-US" altLang="en-US" sz="3200" kern="1200" noProof="0" dirty="0">
                <a:cs typeface="Times New Roman" panose="02020603050405020304" pitchFamily="18" charset="0"/>
              </a:rPr>
            </a:br>
            <a:r>
              <a:rPr lang="en-US" altLang="en-US" sz="3200" kern="1200" noProof="0" dirty="0">
                <a:cs typeface="Times New Roman" panose="02020603050405020304" pitchFamily="18" charset="0"/>
              </a:rPr>
              <a:t>E-commerce Revolution?</a:t>
            </a:r>
            <a:endParaRPr lang="en-US" sz="3200" noProof="0" dirty="0"/>
          </a:p>
        </p:txBody>
      </p:sp>
      <p:sp>
        <p:nvSpPr>
          <p:cNvPr id="3" name="Content Placeholder 2"/>
          <p:cNvSpPr>
            <a:spLocks noGrp="1"/>
          </p:cNvSpPr>
          <p:nvPr>
            <p:ph sz="quarter" idx="13"/>
          </p:nvPr>
        </p:nvSpPr>
        <p:spPr>
          <a:xfrm>
            <a:off x="457201" y="1554921"/>
            <a:ext cx="8081158" cy="4323366"/>
          </a:xfrm>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Class Discussion</a:t>
            </a:r>
          </a:p>
          <a:p>
            <a:pPr marL="741553" lvl="1" indent="-284353">
              <a:spcAft>
                <a:spcPct val="0"/>
              </a:spcAft>
              <a:buSzPts val="2400"/>
            </a:pPr>
            <a:r>
              <a:rPr lang="en-US" kern="1200" noProof="0" dirty="0">
                <a:solidFill>
                  <a:srgbClr val="000000"/>
                </a:solidFill>
                <a:latin typeface="Arial" panose="020B0604020202020204" pitchFamily="34" charset="0"/>
              </a:rPr>
              <a:t>How are new connected car technologies also creating new business models?</a:t>
            </a:r>
          </a:p>
          <a:p>
            <a:pPr marL="741553" lvl="1" indent="-284353">
              <a:spcAft>
                <a:spcPct val="0"/>
              </a:spcAft>
              <a:buSzPts val="2400"/>
            </a:pPr>
            <a:r>
              <a:rPr lang="en-US" kern="1200" noProof="0" dirty="0">
                <a:solidFill>
                  <a:srgbClr val="000000"/>
                </a:solidFill>
                <a:latin typeface="Arial" panose="020B0604020202020204" pitchFamily="34" charset="0"/>
              </a:rPr>
              <a:t>What is the potential impact on different forms of e-commerce, such as the content industry?</a:t>
            </a:r>
          </a:p>
          <a:p>
            <a:pPr marL="741553" lvl="1" indent="-284353">
              <a:spcAft>
                <a:spcPct val="0"/>
              </a:spcAft>
              <a:buSzPts val="2400"/>
            </a:pPr>
            <a:r>
              <a:rPr lang="en-US" kern="1200" noProof="0" dirty="0">
                <a:solidFill>
                  <a:srgbClr val="000000"/>
                </a:solidFill>
                <a:latin typeface="Arial" panose="020B0604020202020204" pitchFamily="34" charset="0"/>
              </a:rPr>
              <a:t>Why are tech companies so interested in the connected car platform?</a:t>
            </a:r>
          </a:p>
          <a:p>
            <a:pPr marL="741553" lvl="1" indent="-284353">
              <a:spcAft>
                <a:spcPct val="0"/>
              </a:spcAft>
              <a:buSzPts val="2400"/>
            </a:pPr>
            <a:r>
              <a:rPr lang="en-US" kern="1200" noProof="0" dirty="0">
                <a:solidFill>
                  <a:srgbClr val="000000"/>
                </a:solidFill>
                <a:latin typeface="Arial" panose="020B0604020202020204" pitchFamily="34" charset="0"/>
              </a:rPr>
              <a:t>Are there any issues with respect to “connected” cars?</a:t>
            </a:r>
          </a:p>
        </p:txBody>
      </p:sp>
    </p:spTree>
    <p:extLst>
      <p:ext uri="{BB962C8B-B14F-4D97-AF65-F5344CB8AC3E}">
        <p14:creationId xmlns:p14="http://schemas.microsoft.com/office/powerpoint/2010/main" val="573582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1200" noProof="0" dirty="0">
                <a:cs typeface="Times New Roman" panose="02020603050405020304" pitchFamily="18" charset="0"/>
              </a:rPr>
              <a:t>E-commerce Business Models</a:t>
            </a:r>
            <a:endParaRPr lang="en-US" noProof="0" dirty="0"/>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altLang="en-US" kern="1200" noProof="0" dirty="0">
                <a:solidFill>
                  <a:srgbClr val="000000"/>
                </a:solidFill>
                <a:latin typeface="Arial" panose="020B0604020202020204" pitchFamily="34" charset="0"/>
              </a:rPr>
              <a:t>Business model</a:t>
            </a:r>
          </a:p>
          <a:p>
            <a:pPr marL="741553" lvl="1" indent="-284353">
              <a:spcAft>
                <a:spcPct val="0"/>
              </a:spcAft>
              <a:buSzPts val="2400"/>
            </a:pPr>
            <a:r>
              <a:rPr lang="en-US" altLang="en-US" kern="1200" noProof="0" dirty="0">
                <a:solidFill>
                  <a:srgbClr val="000000"/>
                </a:solidFill>
                <a:latin typeface="Arial" panose="020B0604020202020204" pitchFamily="34" charset="0"/>
              </a:rPr>
              <a:t>Set of planned activities designed to result in a profit in a marketplace</a:t>
            </a:r>
          </a:p>
          <a:p>
            <a:pPr marL="255651" lvl="0" indent="-255651">
              <a:spcAft>
                <a:spcPct val="0"/>
              </a:spcAft>
              <a:buSzPts val="2400"/>
              <a:tabLst/>
            </a:pPr>
            <a:r>
              <a:rPr lang="en-US" altLang="en-US" kern="1200" noProof="0" dirty="0">
                <a:solidFill>
                  <a:srgbClr val="000000"/>
                </a:solidFill>
                <a:latin typeface="Arial" panose="020B0604020202020204" pitchFamily="34" charset="0"/>
              </a:rPr>
              <a:t>Business plan</a:t>
            </a:r>
          </a:p>
          <a:p>
            <a:pPr marL="741553" lvl="1" indent="-284353">
              <a:spcAft>
                <a:spcPct val="0"/>
              </a:spcAft>
              <a:buSzPts val="2400"/>
            </a:pPr>
            <a:r>
              <a:rPr lang="en-US" altLang="en-US" kern="1200" noProof="0" dirty="0">
                <a:solidFill>
                  <a:srgbClr val="000000"/>
                </a:solidFill>
                <a:latin typeface="Arial" panose="020B0604020202020204" pitchFamily="34" charset="0"/>
              </a:rPr>
              <a:t>Describes a firm</a:t>
            </a:r>
            <a:r>
              <a:rPr lang="en-US" altLang="ja-JP" kern="1200" noProof="0" dirty="0">
                <a:solidFill>
                  <a:srgbClr val="000000"/>
                </a:solidFill>
                <a:latin typeface="Arial" panose="020B0604020202020204" pitchFamily="34" charset="0"/>
              </a:rPr>
              <a:t>’s business model</a:t>
            </a:r>
          </a:p>
          <a:p>
            <a:pPr marL="255651" lvl="0" indent="-255651">
              <a:spcAft>
                <a:spcPct val="0"/>
              </a:spcAft>
              <a:buSzPts val="2400"/>
              <a:tabLst/>
            </a:pPr>
            <a:r>
              <a:rPr lang="en-US" altLang="en-US" kern="1200" noProof="0" dirty="0">
                <a:solidFill>
                  <a:srgbClr val="000000"/>
                </a:solidFill>
                <a:latin typeface="Arial" panose="020B0604020202020204" pitchFamily="34" charset="0"/>
              </a:rPr>
              <a:t>E-commerce business model</a:t>
            </a:r>
          </a:p>
          <a:p>
            <a:pPr marL="741553" lvl="1" indent="-284353">
              <a:spcAft>
                <a:spcPct val="0"/>
              </a:spcAft>
              <a:buSzPts val="2400"/>
            </a:pPr>
            <a:r>
              <a:rPr lang="en-US" altLang="en-US" kern="1200" noProof="0" dirty="0">
                <a:solidFill>
                  <a:srgbClr val="000000"/>
                </a:solidFill>
                <a:latin typeface="Arial" panose="020B0604020202020204" pitchFamily="34" charset="0"/>
              </a:rPr>
              <a:t>Uses/leverages unique qualities of Internet and Web</a:t>
            </a:r>
          </a:p>
        </p:txBody>
      </p:sp>
    </p:spTree>
    <p:extLst>
      <p:ext uri="{BB962C8B-B14F-4D97-AF65-F5344CB8AC3E}">
        <p14:creationId xmlns:p14="http://schemas.microsoft.com/office/powerpoint/2010/main" val="779963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IN" sz="3200" kern="1200" dirty="0">
                <a:latin typeface="+mn-lt"/>
                <a:ea typeface="+mj-ea"/>
                <a:cs typeface="Times New Roman" panose="02020603050405020304" pitchFamily="18" charset="0"/>
              </a:rPr>
              <a:t>Eight Key Elements of a Business Model</a:t>
            </a:r>
            <a:endParaRPr lang="en-US" sz="3200" kern="1200" dirty="0">
              <a:latin typeface="+mn-lt"/>
              <a:ea typeface="+mj-ea"/>
              <a:cs typeface="Times New Roman" panose="02020603050405020304" pitchFamily="18" charset="0"/>
            </a:endParaRPr>
          </a:p>
        </p:txBody>
      </p:sp>
      <p:sp>
        <p:nvSpPr>
          <p:cNvPr id="3" name="Text Placeholder 2"/>
          <p:cNvSpPr>
            <a:spLocks noGrp="1"/>
          </p:cNvSpPr>
          <p:nvPr>
            <p:ph type="body" idx="1"/>
          </p:nvPr>
        </p:nvSpPr>
        <p:spPr>
          <a:xfrm>
            <a:off x="131975" y="1084082"/>
            <a:ext cx="8554825" cy="5042081"/>
          </a:xfrm>
        </p:spPr>
        <p:txBody>
          <a:bodyPr wrap="square" lIns="91425" tIns="91425" rIns="91425" bIns="91425">
            <a:noAutofit/>
          </a:bodyPr>
          <a:lstStyle/>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Value proposition</a:t>
            </a:r>
          </a:p>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Revenue model</a:t>
            </a:r>
          </a:p>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Market opportunity</a:t>
            </a:r>
          </a:p>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Competitive environment</a:t>
            </a:r>
          </a:p>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Competitive advantage</a:t>
            </a:r>
          </a:p>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Market strategy</a:t>
            </a:r>
          </a:p>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Organizational development</a:t>
            </a:r>
          </a:p>
          <a:p>
            <a:pPr marL="432054" lvl="0" indent="-432054">
              <a:spcAft>
                <a:spcPct val="0"/>
              </a:spcAft>
              <a:buSzPts val="2400"/>
              <a:buFont typeface="+mj-lt"/>
              <a:buAutoNum type="arabicPeriod"/>
              <a:tabLst/>
            </a:pPr>
            <a:r>
              <a:rPr lang="en-US" sz="2400" b="1" kern="1200" dirty="0">
                <a:solidFill>
                  <a:srgbClr val="000000"/>
                </a:solidFill>
                <a:latin typeface="+mn-lt"/>
                <a:ea typeface="+mn-ea"/>
                <a:cs typeface="+mn-cs"/>
              </a:rPr>
              <a:t>Management team</a:t>
            </a:r>
          </a:p>
        </p:txBody>
      </p:sp>
      <p:pic>
        <p:nvPicPr>
          <p:cNvPr id="7" name="Picture 6" descr="An illustration depicts the 8 key elements of a business model in the form of puzzle pieces. For a full description, see Notes. Press F6.">
            <a:extLst>
              <a:ext uri="{FF2B5EF4-FFF2-40B4-BE49-F238E27FC236}">
                <a16:creationId xmlns:a16="http://schemas.microsoft.com/office/drawing/2014/main" id="{2079EE9A-9351-0980-BEE4-DB66B3F55A4B}"/>
              </a:ext>
            </a:extLst>
          </p:cNvPr>
          <p:cNvPicPr>
            <a:picLocks noChangeAspect="1"/>
          </p:cNvPicPr>
          <p:nvPr/>
        </p:nvPicPr>
        <p:blipFill>
          <a:blip r:embed="rId3"/>
          <a:stretch>
            <a:fillRect/>
          </a:stretch>
        </p:blipFill>
        <p:spPr>
          <a:xfrm>
            <a:off x="4832381" y="1217957"/>
            <a:ext cx="4179644" cy="4908206"/>
          </a:xfrm>
          <a:prstGeom prst="rect">
            <a:avLst/>
          </a:prstGeom>
        </p:spPr>
      </p:pic>
    </p:spTree>
    <p:extLst>
      <p:ext uri="{BB962C8B-B14F-4D97-AF65-F5344CB8AC3E}">
        <p14:creationId xmlns:p14="http://schemas.microsoft.com/office/powerpoint/2010/main" val="920031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US" kern="1200" dirty="0">
                <a:latin typeface="+mn-lt"/>
                <a:ea typeface="+mj-ea"/>
                <a:cs typeface="Times New Roman" panose="02020603050405020304" pitchFamily="18" charset="0"/>
              </a:rPr>
              <a:t>1. Value Proposition</a:t>
            </a:r>
          </a:p>
        </p:txBody>
      </p:sp>
      <p:sp>
        <p:nvSpPr>
          <p:cNvPr id="3" name="Text Placeholder 2"/>
          <p:cNvSpPr>
            <a:spLocks noGrp="1"/>
          </p:cNvSpPr>
          <p:nvPr>
            <p:ph type="body" idx="1"/>
          </p:nvPr>
        </p:nvSpPr>
        <p:spPr>
          <a:xfrm>
            <a:off x="457200" y="1168924"/>
            <a:ext cx="8229600" cy="5090474"/>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Defines how a company’s product or service fulfils the needs of customers</a:t>
            </a:r>
          </a:p>
          <a:p>
            <a:pPr marL="0" lvl="0" indent="0">
              <a:spcBef>
                <a:spcPts val="0"/>
              </a:spcBef>
              <a:spcAft>
                <a:spcPct val="0"/>
              </a:spcAft>
              <a:buSzPts val="2400"/>
              <a:buNone/>
              <a:tabLst/>
            </a:pPr>
            <a:endParaRPr lang="en-IN" altLang="ja-JP" sz="1000" b="1" kern="1200" dirty="0">
              <a:solidFill>
                <a:srgbClr val="000000"/>
              </a:solidFill>
              <a:latin typeface="+mn-lt"/>
              <a:cs typeface="+mn-cs"/>
            </a:endParaRPr>
          </a:p>
          <a:p>
            <a:pPr marL="255651" lvl="0" indent="-255651">
              <a:spcBef>
                <a:spcPts val="0"/>
              </a:spcBef>
              <a:spcAft>
                <a:spcPct val="0"/>
              </a:spcAft>
              <a:buSzPts val="2400"/>
              <a:tabLst/>
            </a:pP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Why should the customer buy from you?</a:t>
            </a:r>
            <a:r>
              <a:rPr lang="en-IN" altLang="ja-JP" sz="2400" b="1" kern="1200" dirty="0">
                <a:solidFill>
                  <a:srgbClr val="000000"/>
                </a:solidFill>
                <a:latin typeface="+mn-lt"/>
                <a:cs typeface="+mn-cs"/>
              </a:rPr>
              <a:t>”</a:t>
            </a:r>
          </a:p>
          <a:p>
            <a:pPr marL="255651" lvl="0" indent="-255651">
              <a:spcBef>
                <a:spcPts val="0"/>
              </a:spcBef>
              <a:spcAft>
                <a:spcPct val="0"/>
              </a:spcAft>
              <a:buSzPts val="2400"/>
              <a:tabLst/>
            </a:pPr>
            <a:endParaRPr lang="en-US" altLang="ja-JP" sz="2400" b="1" kern="1200" dirty="0">
              <a:solidFill>
                <a:srgbClr val="000000"/>
              </a:solidFill>
              <a:latin typeface="+mn-lt"/>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Successful e-commerce value propositions:</a:t>
            </a:r>
          </a:p>
          <a:p>
            <a:pPr marL="741553" lvl="1" indent="-284353">
              <a:spcBef>
                <a:spcPts val="0"/>
              </a:spcBef>
              <a:spcAft>
                <a:spcPct val="0"/>
              </a:spcAft>
              <a:buSzPts val="2400"/>
            </a:pPr>
            <a:r>
              <a:rPr lang="en-IE" altLang="en-US" sz="2400" kern="1200" dirty="0">
                <a:solidFill>
                  <a:srgbClr val="000000"/>
                </a:solidFill>
                <a:latin typeface="+mn-lt"/>
                <a:ea typeface="+mn-ea"/>
                <a:cs typeface="+mn-cs"/>
              </a:rPr>
              <a:t>Personalisation</a:t>
            </a:r>
            <a:r>
              <a:rPr lang="en-US" altLang="en-US" sz="2400" kern="1200" dirty="0">
                <a:solidFill>
                  <a:srgbClr val="000000"/>
                </a:solidFill>
                <a:latin typeface="+mn-lt"/>
                <a:ea typeface="+mn-ea"/>
                <a:cs typeface="+mn-cs"/>
              </a:rPr>
              <a:t>/</a:t>
            </a:r>
            <a:r>
              <a:rPr lang="en-IE" altLang="en-US" sz="2400" kern="1200" dirty="0">
                <a:solidFill>
                  <a:srgbClr val="000000"/>
                </a:solidFill>
                <a:latin typeface="+mn-lt"/>
                <a:ea typeface="+mn-ea"/>
                <a:cs typeface="+mn-cs"/>
              </a:rPr>
              <a:t>customisation of product offerings</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Reduction of product search, price discovery costs</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Facilitation of transactions by managing product delivery</a:t>
            </a:r>
          </a:p>
          <a:p>
            <a:pPr marL="457200" lvl="1" indent="0">
              <a:spcBef>
                <a:spcPts val="0"/>
              </a:spcBef>
              <a:spcAft>
                <a:spcPct val="0"/>
              </a:spcAft>
              <a:buSzPts val="2400"/>
              <a:buNone/>
            </a:pPr>
            <a:endParaRPr lang="en-US" altLang="en-US" sz="2400" kern="1200" dirty="0">
              <a:solidFill>
                <a:srgbClr val="000000"/>
              </a:solidFill>
              <a:latin typeface="+mn-lt"/>
              <a:ea typeface="+mn-ea"/>
              <a:cs typeface="+mn-cs"/>
            </a:endParaRPr>
          </a:p>
          <a:p>
            <a:pPr marL="0" indent="0">
              <a:spcBef>
                <a:spcPts val="0"/>
              </a:spcBef>
              <a:spcAft>
                <a:spcPct val="0"/>
              </a:spcAft>
              <a:buSzPts val="2400"/>
              <a:buNone/>
            </a:pPr>
            <a:r>
              <a:rPr lang="en-IE" altLang="en-US" sz="2400" kern="1200" dirty="0">
                <a:solidFill>
                  <a:srgbClr val="000000"/>
                </a:solidFill>
                <a:latin typeface="+mn-lt"/>
                <a:ea typeface="+mn-ea"/>
                <a:cs typeface="+mn-cs"/>
              </a:rPr>
              <a:t>Amazon’s primary value propositions are unparalleled selection and convenience.</a:t>
            </a:r>
            <a:endParaRPr lang="en-US" altLang="en-US" sz="2400" kern="1200" dirty="0">
              <a:solidFill>
                <a:srgbClr val="000000"/>
              </a:solidFill>
              <a:latin typeface="+mn-lt"/>
              <a:ea typeface="+mn-ea"/>
              <a:cs typeface="+mn-cs"/>
            </a:endParaRPr>
          </a:p>
        </p:txBody>
      </p:sp>
      <p:sp>
        <p:nvSpPr>
          <p:cNvPr id="5" name="TextBox 4">
            <a:extLst>
              <a:ext uri="{FF2B5EF4-FFF2-40B4-BE49-F238E27FC236}">
                <a16:creationId xmlns:a16="http://schemas.microsoft.com/office/drawing/2014/main" id="{872C3F23-6501-2D1F-9702-74BC1A68C7D8}"/>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2676698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US" kern="1200" dirty="0">
                <a:latin typeface="+mn-lt"/>
                <a:ea typeface="+mj-ea"/>
                <a:cs typeface="Times New Roman" panose="02020603050405020304" pitchFamily="18" charset="0"/>
              </a:rPr>
              <a:t>2. Revenue Model</a:t>
            </a:r>
          </a:p>
        </p:txBody>
      </p:sp>
      <p:sp>
        <p:nvSpPr>
          <p:cNvPr id="3" name="Text Placeholder 2"/>
          <p:cNvSpPr>
            <a:spLocks noGrp="1"/>
          </p:cNvSpPr>
          <p:nvPr>
            <p:ph type="body" idx="1"/>
          </p:nvPr>
        </p:nvSpPr>
        <p:spPr>
          <a:xfrm>
            <a:off x="457200" y="1008668"/>
            <a:ext cx="8229600" cy="5279010"/>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Describes how the firm will earn revenue, generate profits, and produce a superior return on invested capital. </a:t>
            </a:r>
            <a:endParaRPr lang="en-GB" altLang="ja-JP" sz="2400" b="1" kern="1200" dirty="0">
              <a:solidFill>
                <a:srgbClr val="000000"/>
              </a:solidFill>
              <a:latin typeface="+mn-lt"/>
              <a:cs typeface="+mn-cs"/>
            </a:endParaRPr>
          </a:p>
          <a:p>
            <a:pPr marL="255651" lvl="0" indent="-255651">
              <a:spcBef>
                <a:spcPts val="0"/>
              </a:spcBef>
              <a:spcAft>
                <a:spcPct val="0"/>
              </a:spcAft>
              <a:buSzPts val="2400"/>
              <a:tabLst/>
            </a:pPr>
            <a:endParaRPr lang="en-GB" altLang="ja-JP" sz="2400" b="1" kern="1200" dirty="0">
              <a:solidFill>
                <a:srgbClr val="000000"/>
              </a:solidFill>
              <a:latin typeface="+mn-lt"/>
              <a:cs typeface="+mn-cs"/>
            </a:endParaRPr>
          </a:p>
          <a:p>
            <a:pPr marL="255651" lvl="0" indent="-255651">
              <a:spcBef>
                <a:spcPts val="0"/>
              </a:spcBef>
              <a:spcAft>
                <a:spcPct val="0"/>
              </a:spcAft>
              <a:buSzPts val="2400"/>
              <a:tabLst/>
            </a:pPr>
            <a:r>
              <a:rPr lang="ja-JP" altLang="en-US" sz="2400" b="1" kern="1200" dirty="0">
                <a:solidFill>
                  <a:srgbClr val="000000"/>
                </a:solidFill>
                <a:latin typeface="+mn-lt"/>
                <a:cs typeface="+mn-cs"/>
              </a:rPr>
              <a:t>“</a:t>
            </a:r>
            <a:r>
              <a:rPr lang="en-US" altLang="ja-JP" sz="2400" b="1" kern="1200" dirty="0">
                <a:solidFill>
                  <a:srgbClr val="000000"/>
                </a:solidFill>
                <a:latin typeface="+mn-lt"/>
                <a:cs typeface="+mn-cs"/>
              </a:rPr>
              <a:t>How will you earn money?</a:t>
            </a:r>
            <a:r>
              <a:rPr lang="ja-JP" altLang="en-US" sz="2400" b="1" kern="1200" dirty="0">
                <a:solidFill>
                  <a:srgbClr val="000000"/>
                </a:solidFill>
                <a:latin typeface="+mn-lt"/>
                <a:cs typeface="+mn-cs"/>
              </a:rPr>
              <a:t>”</a:t>
            </a:r>
            <a:endParaRPr lang="en-US" altLang="ja-JP" sz="2400" b="1" kern="1200" dirty="0">
              <a:solidFill>
                <a:srgbClr val="000000"/>
              </a:solidFill>
              <a:latin typeface="+mn-lt"/>
              <a:cs typeface="+mn-cs"/>
            </a:endParaRPr>
          </a:p>
          <a:p>
            <a:pPr marL="255651" lvl="0" indent="-255651">
              <a:spcBef>
                <a:spcPts val="0"/>
              </a:spcBef>
              <a:spcAft>
                <a:spcPct val="0"/>
              </a:spcAft>
              <a:buSzPts val="2400"/>
              <a:tabLst/>
            </a:pPr>
            <a:endParaRPr lang="en-US" altLang="en-US" sz="2400" b="1" kern="1200" dirty="0">
              <a:solidFill>
                <a:srgbClr val="000000"/>
              </a:solidFill>
              <a:latin typeface="+mn-lt"/>
              <a:ea typeface="+mn-ea"/>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Major types of revenue models:</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Advertising revenue model</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Subscription revenue model</a:t>
            </a:r>
          </a:p>
          <a:p>
            <a:pPr marL="1144778" lvl="2" indent="-230378">
              <a:spcBef>
                <a:spcPts val="0"/>
              </a:spcBef>
              <a:spcAft>
                <a:spcPct val="0"/>
              </a:spcAft>
              <a:buSzPts val="2400"/>
            </a:pPr>
            <a:r>
              <a:rPr lang="en-US" altLang="en-US" sz="2400" kern="1200" dirty="0">
                <a:solidFill>
                  <a:srgbClr val="000000"/>
                </a:solidFill>
                <a:latin typeface="+mn-lt"/>
                <a:ea typeface="+mn-ea"/>
                <a:cs typeface="+mn-cs"/>
              </a:rPr>
              <a:t>Freemium strategy</a:t>
            </a:r>
            <a:endParaRPr lang="en-US" altLang="en-US" kern="1200" dirty="0">
              <a:solidFill>
                <a:prstClr val="black"/>
              </a:solidFill>
              <a:latin typeface="+mn-lt"/>
              <a:ea typeface="+mn-ea"/>
              <a:cs typeface="+mn-cs"/>
            </a:endParaRPr>
          </a:p>
          <a:p>
            <a:pPr marL="741553" lvl="1" indent="-284353">
              <a:spcBef>
                <a:spcPts val="0"/>
              </a:spcBef>
              <a:spcAft>
                <a:spcPct val="0"/>
              </a:spcAft>
              <a:buSzPts val="2400"/>
            </a:pPr>
            <a:r>
              <a:rPr lang="en-US" altLang="en-US" sz="2400" kern="1200" dirty="0">
                <a:solidFill>
                  <a:srgbClr val="000000"/>
                </a:solidFill>
                <a:latin typeface="+mn-lt"/>
                <a:ea typeface="+mn-ea"/>
                <a:cs typeface="+mn-cs"/>
              </a:rPr>
              <a:t>Transaction fee revenue model</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Sales revenue model</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Affiliate revenue model</a:t>
            </a:r>
          </a:p>
        </p:txBody>
      </p:sp>
      <p:sp>
        <p:nvSpPr>
          <p:cNvPr id="5" name="TextBox 4">
            <a:extLst>
              <a:ext uri="{FF2B5EF4-FFF2-40B4-BE49-F238E27FC236}">
                <a16:creationId xmlns:a16="http://schemas.microsoft.com/office/drawing/2014/main" id="{B1103B99-0633-691D-8CC6-46326D5C3C61}"/>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374009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kern="1200" noProof="0" dirty="0">
                <a:cs typeface="Times New Roman" panose="02020603050405020304" pitchFamily="18" charset="0"/>
              </a:rPr>
              <a:t>Insight on Society: Foursquare’s Evolving Business Model: Leveraging Your Location</a:t>
            </a:r>
            <a:endParaRPr lang="en-US" sz="3000" noProof="0" dirty="0"/>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Class Discussion</a:t>
            </a:r>
          </a:p>
          <a:p>
            <a:pPr marL="741553" lvl="1" indent="-284353">
              <a:spcAft>
                <a:spcPct val="0"/>
              </a:spcAft>
              <a:buSzPts val="2400"/>
            </a:pPr>
            <a:r>
              <a:rPr lang="en-US" kern="1200" noProof="0" dirty="0">
                <a:solidFill>
                  <a:srgbClr val="000000"/>
                </a:solidFill>
                <a:latin typeface="Arial" panose="020B0604020202020204" pitchFamily="34" charset="0"/>
              </a:rPr>
              <a:t>Why has the shift in Foursquare’s business model been the key to success for Foursquare?</a:t>
            </a:r>
          </a:p>
          <a:p>
            <a:pPr marL="741553" lvl="1" indent="-284353">
              <a:spcAft>
                <a:spcPct val="0"/>
              </a:spcAft>
              <a:buSzPts val="2400"/>
            </a:pPr>
            <a:r>
              <a:rPr lang="en-US" kern="1200" noProof="0" dirty="0">
                <a:solidFill>
                  <a:srgbClr val="000000"/>
                </a:solidFill>
                <a:latin typeface="Arial" panose="020B0604020202020204" pitchFamily="34" charset="0"/>
              </a:rPr>
              <a:t>What is your opinion of Foursquare’s characterization of itself as one of the “good guys” in the location data industry?</a:t>
            </a:r>
          </a:p>
          <a:p>
            <a:pPr marL="741553" lvl="1" indent="-284353">
              <a:spcAft>
                <a:spcPct val="0"/>
              </a:spcAft>
              <a:buSzPts val="2400"/>
            </a:pPr>
            <a:r>
              <a:rPr lang="en-US" kern="1200" noProof="0" dirty="0">
                <a:solidFill>
                  <a:srgbClr val="000000"/>
                </a:solidFill>
                <a:latin typeface="Arial" panose="020B0604020202020204" pitchFamily="34" charset="0"/>
              </a:rPr>
              <a:t>How is Foursquare attempting to cope with a more privacy-conscious business environment?</a:t>
            </a:r>
          </a:p>
        </p:txBody>
      </p:sp>
    </p:spTree>
    <p:extLst>
      <p:ext uri="{BB962C8B-B14F-4D97-AF65-F5344CB8AC3E}">
        <p14:creationId xmlns:p14="http://schemas.microsoft.com/office/powerpoint/2010/main" val="27042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US" kern="1200" dirty="0">
                <a:latin typeface="+mn-lt"/>
                <a:ea typeface="+mj-ea"/>
                <a:cs typeface="Times New Roman" panose="02020603050405020304" pitchFamily="18" charset="0"/>
              </a:rPr>
              <a:t>3. Market Opportunity</a:t>
            </a:r>
          </a:p>
        </p:txBody>
      </p:sp>
      <p:sp>
        <p:nvSpPr>
          <p:cNvPr id="3" name="Text Placeholder 2"/>
          <p:cNvSpPr>
            <a:spLocks noGrp="1"/>
          </p:cNvSpPr>
          <p:nvPr>
            <p:ph type="body" idx="1"/>
          </p:nvPr>
        </p:nvSpPr>
        <p:spPr>
          <a:xfrm>
            <a:off x="457200" y="971550"/>
            <a:ext cx="8526544" cy="5495238"/>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Refers to the company’s intended marketspace and the overall potential financial opportunities available to the firm in that marketspace</a:t>
            </a:r>
            <a:endParaRPr lang="en-GB" altLang="ja-JP" sz="2400" b="1" kern="1200" dirty="0">
              <a:solidFill>
                <a:srgbClr val="000000"/>
              </a:solidFill>
              <a:latin typeface="+mn-lt"/>
              <a:cs typeface="+mn-cs"/>
            </a:endParaRPr>
          </a:p>
          <a:p>
            <a:pPr marL="255651" lvl="0" indent="-255651">
              <a:spcBef>
                <a:spcPts val="0"/>
              </a:spcBef>
              <a:spcAft>
                <a:spcPct val="0"/>
              </a:spcAft>
              <a:buSzPts val="2400"/>
              <a:tabLst/>
            </a:pPr>
            <a:endParaRPr lang="en-GB" altLang="ja-JP" sz="2400" b="1" kern="1200" dirty="0">
              <a:solidFill>
                <a:srgbClr val="000000"/>
              </a:solidFill>
              <a:latin typeface="+mn-lt"/>
              <a:cs typeface="+mn-cs"/>
            </a:endParaRPr>
          </a:p>
          <a:p>
            <a:pPr marL="255651" lvl="0" indent="-255651">
              <a:spcBef>
                <a:spcPts val="0"/>
              </a:spcBef>
              <a:spcAft>
                <a:spcPct val="0"/>
              </a:spcAft>
              <a:buSzPts val="2400"/>
              <a:tabLst/>
            </a:pPr>
            <a:r>
              <a:rPr lang="ja-JP" altLang="en-US" sz="2400" b="1" kern="1200" dirty="0">
                <a:solidFill>
                  <a:srgbClr val="000000"/>
                </a:solidFill>
                <a:latin typeface="+mn-lt"/>
                <a:cs typeface="+mn-cs"/>
              </a:rPr>
              <a:t>“</a:t>
            </a:r>
            <a:r>
              <a:rPr lang="en-US" altLang="ja-JP" sz="2400" b="1" kern="1200" dirty="0">
                <a:solidFill>
                  <a:srgbClr val="000000"/>
                </a:solidFill>
                <a:latin typeface="+mn-lt"/>
                <a:cs typeface="+mn-cs"/>
              </a:rPr>
              <a:t>What marketspace do you intend to serve and what is its size?</a:t>
            </a:r>
            <a:r>
              <a:rPr lang="ja-JP" altLang="en-US" sz="2400" b="1" kern="1200" dirty="0">
                <a:solidFill>
                  <a:srgbClr val="000000"/>
                </a:solidFill>
                <a:latin typeface="+mn-lt"/>
                <a:cs typeface="+mn-cs"/>
              </a:rPr>
              <a:t>”</a:t>
            </a:r>
            <a:endParaRPr lang="en-GB" altLang="ja-JP" sz="2400" b="1" kern="1200" dirty="0">
              <a:solidFill>
                <a:srgbClr val="000000"/>
              </a:solidFill>
              <a:latin typeface="+mn-lt"/>
              <a:cs typeface="+mn-cs"/>
            </a:endParaRPr>
          </a:p>
          <a:p>
            <a:pPr marL="255651" lvl="0" indent="-255651">
              <a:spcBef>
                <a:spcPts val="0"/>
              </a:spcBef>
              <a:spcAft>
                <a:spcPct val="0"/>
              </a:spcAft>
              <a:buSzPts val="2400"/>
              <a:tabLst/>
            </a:pPr>
            <a:endParaRPr lang="en-US" altLang="ja-JP" sz="2400" kern="1200" dirty="0">
              <a:solidFill>
                <a:srgbClr val="000000"/>
              </a:solidFill>
              <a:latin typeface="+mn-lt"/>
              <a:cs typeface="+mn-cs"/>
            </a:endParaRPr>
          </a:p>
          <a:p>
            <a:pPr marL="741553" lvl="1" indent="-284353">
              <a:spcBef>
                <a:spcPts val="0"/>
              </a:spcBef>
              <a:spcAft>
                <a:spcPct val="0"/>
              </a:spcAft>
              <a:buSzPts val="2400"/>
            </a:pPr>
            <a:r>
              <a:rPr lang="en-US" altLang="en-US" sz="2400" u="sng" kern="1200" dirty="0">
                <a:solidFill>
                  <a:srgbClr val="000000"/>
                </a:solidFill>
                <a:latin typeface="+mn-lt"/>
                <a:ea typeface="+mn-ea"/>
                <a:cs typeface="+mn-cs"/>
              </a:rPr>
              <a:t>Marketspace</a:t>
            </a:r>
            <a:r>
              <a:rPr lang="en-US" altLang="en-US" sz="2400" kern="1200" dirty="0">
                <a:solidFill>
                  <a:srgbClr val="000000"/>
                </a:solidFill>
                <a:latin typeface="+mn-lt"/>
                <a:ea typeface="+mn-ea"/>
                <a:cs typeface="+mn-cs"/>
              </a:rPr>
              <a:t>: Area of actual or potential commercial value in which company intends to operate</a:t>
            </a:r>
          </a:p>
          <a:p>
            <a:pPr marL="741553" lvl="1" indent="-284353">
              <a:spcBef>
                <a:spcPts val="0"/>
              </a:spcBef>
              <a:spcAft>
                <a:spcPct val="0"/>
              </a:spcAft>
              <a:buSzPts val="2400"/>
            </a:pPr>
            <a:endParaRPr lang="en-US" altLang="en-US" sz="800" kern="1200" dirty="0">
              <a:solidFill>
                <a:srgbClr val="000000"/>
              </a:solidFill>
              <a:latin typeface="+mn-lt"/>
              <a:ea typeface="+mn-ea"/>
              <a:cs typeface="+mn-cs"/>
            </a:endParaRPr>
          </a:p>
          <a:p>
            <a:pPr marL="741553" lvl="1" indent="-284353">
              <a:spcBef>
                <a:spcPts val="0"/>
              </a:spcBef>
              <a:spcAft>
                <a:spcPct val="0"/>
              </a:spcAft>
              <a:buSzPts val="2400"/>
            </a:pPr>
            <a:r>
              <a:rPr lang="en-US" altLang="en-US" sz="2400" u="sng" kern="1200" dirty="0">
                <a:solidFill>
                  <a:srgbClr val="000000"/>
                </a:solidFill>
                <a:latin typeface="+mn-lt"/>
                <a:ea typeface="+mn-ea"/>
                <a:cs typeface="+mn-cs"/>
              </a:rPr>
              <a:t>Realistic market opportunity</a:t>
            </a:r>
            <a:r>
              <a:rPr lang="en-US" altLang="en-US" sz="2400" kern="1200" dirty="0">
                <a:solidFill>
                  <a:srgbClr val="000000"/>
                </a:solidFill>
                <a:latin typeface="+mn-lt"/>
                <a:ea typeface="+mn-ea"/>
                <a:cs typeface="+mn-cs"/>
              </a:rPr>
              <a:t>: Defined by revenue potential in each market niche in which company hopes to compete</a:t>
            </a:r>
          </a:p>
          <a:p>
            <a:pPr marL="457200" lvl="1" indent="0">
              <a:spcBef>
                <a:spcPts val="0"/>
              </a:spcBef>
              <a:spcAft>
                <a:spcPct val="0"/>
              </a:spcAft>
              <a:buSzPts val="2400"/>
              <a:buNone/>
            </a:pPr>
            <a:endParaRPr lang="en-US" altLang="en-US" sz="2400" kern="1200" dirty="0">
              <a:solidFill>
                <a:srgbClr val="000000"/>
              </a:solidFill>
              <a:latin typeface="+mn-lt"/>
              <a:ea typeface="+mn-ea"/>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Market opportunity typically divided into smaller niches</a:t>
            </a:r>
          </a:p>
        </p:txBody>
      </p:sp>
      <p:sp>
        <p:nvSpPr>
          <p:cNvPr id="4" name="TextBox 3">
            <a:extLst>
              <a:ext uri="{FF2B5EF4-FFF2-40B4-BE49-F238E27FC236}">
                <a16:creationId xmlns:a16="http://schemas.microsoft.com/office/drawing/2014/main" id="{DDF647EF-3121-5821-F4D8-1625D43D97E2}"/>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3049519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US" kern="1200" dirty="0">
                <a:latin typeface="+mn-lt"/>
                <a:ea typeface="+mj-ea"/>
                <a:cs typeface="Times New Roman" panose="02020603050405020304" pitchFamily="18" charset="0"/>
              </a:rPr>
              <a:t>4. Competitive Environment</a:t>
            </a:r>
          </a:p>
        </p:txBody>
      </p:sp>
      <p:sp>
        <p:nvSpPr>
          <p:cNvPr id="3" name="Text Placeholder 2"/>
          <p:cNvSpPr>
            <a:spLocks noGrp="1"/>
          </p:cNvSpPr>
          <p:nvPr>
            <p:ph type="body" idx="1"/>
          </p:nvPr>
        </p:nvSpPr>
        <p:spPr>
          <a:xfrm>
            <a:off x="457200" y="1159497"/>
            <a:ext cx="8229600" cy="5222449"/>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Refers to the other companies operating in the same marketspace selling similar products</a:t>
            </a:r>
          </a:p>
          <a:p>
            <a:pPr marL="255651" lvl="0" indent="-255651">
              <a:spcBef>
                <a:spcPts val="0"/>
              </a:spcBef>
              <a:spcAft>
                <a:spcPct val="0"/>
              </a:spcAft>
              <a:buSzPts val="2400"/>
              <a:tabLst/>
            </a:pPr>
            <a:endParaRPr lang="en-GB" altLang="ja-JP" sz="2400" b="1" kern="1200" dirty="0">
              <a:solidFill>
                <a:srgbClr val="000000"/>
              </a:solidFill>
              <a:latin typeface="+mn-lt"/>
              <a:cs typeface="+mn-cs"/>
            </a:endParaRPr>
          </a:p>
          <a:p>
            <a:pPr marL="255651" lvl="0" indent="-255651">
              <a:spcBef>
                <a:spcPts val="0"/>
              </a:spcBef>
              <a:spcAft>
                <a:spcPct val="0"/>
              </a:spcAft>
              <a:buSzPts val="2400"/>
              <a:tabLst/>
            </a:pPr>
            <a:r>
              <a:rPr lang="ja-JP" altLang="en-US" sz="2400" b="1" kern="1200" dirty="0">
                <a:solidFill>
                  <a:srgbClr val="000000"/>
                </a:solidFill>
                <a:latin typeface="+mn-lt"/>
                <a:cs typeface="+mn-cs"/>
              </a:rPr>
              <a:t>“</a:t>
            </a:r>
            <a:r>
              <a:rPr lang="en-US" altLang="ja-JP" sz="2400" b="1" kern="1200" dirty="0">
                <a:solidFill>
                  <a:srgbClr val="000000"/>
                </a:solidFill>
                <a:latin typeface="+mn-lt"/>
                <a:cs typeface="+mn-cs"/>
              </a:rPr>
              <a:t>Who else occupies your intended marketspace?</a:t>
            </a:r>
            <a:r>
              <a:rPr lang="ja-JP" altLang="en-US" sz="2400" b="1" kern="1200" dirty="0">
                <a:solidFill>
                  <a:srgbClr val="000000"/>
                </a:solidFill>
                <a:latin typeface="+mn-lt"/>
                <a:cs typeface="+mn-cs"/>
              </a:rPr>
              <a:t>”</a:t>
            </a:r>
            <a:endParaRPr lang="en-US" altLang="ja-JP" sz="2400" b="1" kern="1200" dirty="0">
              <a:solidFill>
                <a:srgbClr val="000000"/>
              </a:solidFill>
              <a:latin typeface="+mn-lt"/>
              <a:cs typeface="+mn-cs"/>
            </a:endParaRPr>
          </a:p>
          <a:p>
            <a:pPr marL="741553" lvl="1" indent="-284353">
              <a:spcBef>
                <a:spcPts val="0"/>
              </a:spcBef>
              <a:spcAft>
                <a:spcPct val="0"/>
              </a:spcAft>
              <a:buSzPts val="2400"/>
            </a:pPr>
            <a:r>
              <a:rPr lang="en-US" altLang="en-US" sz="2400" kern="1200" dirty="0">
                <a:solidFill>
                  <a:srgbClr val="000000"/>
                </a:solidFill>
                <a:latin typeface="+mn-lt"/>
                <a:ea typeface="+mn-ea"/>
                <a:cs typeface="+mn-cs"/>
              </a:rPr>
              <a:t>Other companies selling similar products in the same marketspace</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Includes both direct and indirect competitors</a:t>
            </a:r>
          </a:p>
          <a:p>
            <a:pPr marL="0" lvl="0" indent="0">
              <a:spcBef>
                <a:spcPts val="0"/>
              </a:spcBef>
              <a:spcAft>
                <a:spcPct val="0"/>
              </a:spcAft>
              <a:buSzPts val="2400"/>
              <a:buNone/>
              <a:tabLst/>
            </a:pPr>
            <a:endParaRPr lang="en-US" altLang="en-US" sz="2400" kern="1200" dirty="0">
              <a:solidFill>
                <a:srgbClr val="000000"/>
              </a:solidFill>
              <a:latin typeface="+mn-lt"/>
              <a:ea typeface="+mn-ea"/>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Influenced by:</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Number and size of active competitors</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Each competitor</a:t>
            </a:r>
            <a:r>
              <a:rPr lang="ja-JP" altLang="en-US" sz="2400" kern="1200" dirty="0">
                <a:solidFill>
                  <a:srgbClr val="000000"/>
                </a:solidFill>
                <a:latin typeface="+mn-lt"/>
                <a:cs typeface="+mn-cs"/>
              </a:rPr>
              <a:t>’</a:t>
            </a:r>
            <a:r>
              <a:rPr lang="en-US" altLang="ja-JP" sz="2400" kern="1200" dirty="0">
                <a:solidFill>
                  <a:srgbClr val="000000"/>
                </a:solidFill>
                <a:latin typeface="+mn-lt"/>
                <a:cs typeface="+mn-cs"/>
              </a:rPr>
              <a:t>s market share</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Competitors</a:t>
            </a:r>
            <a:r>
              <a:rPr lang="ja-JP" altLang="en-US" sz="2400" kern="1200" dirty="0">
                <a:solidFill>
                  <a:srgbClr val="000000"/>
                </a:solidFill>
                <a:latin typeface="+mn-lt"/>
                <a:cs typeface="+mn-cs"/>
              </a:rPr>
              <a:t>’</a:t>
            </a:r>
            <a:r>
              <a:rPr lang="en-US" altLang="ja-JP" sz="2400" kern="1200" dirty="0">
                <a:solidFill>
                  <a:srgbClr val="000000"/>
                </a:solidFill>
                <a:latin typeface="+mn-lt"/>
                <a:cs typeface="+mn-cs"/>
              </a:rPr>
              <a:t> profitability</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Competitors</a:t>
            </a:r>
            <a:r>
              <a:rPr lang="ja-JP" altLang="en-US" sz="2400" kern="1200" dirty="0">
                <a:solidFill>
                  <a:srgbClr val="000000"/>
                </a:solidFill>
                <a:latin typeface="+mn-lt"/>
                <a:cs typeface="+mn-cs"/>
              </a:rPr>
              <a:t>’</a:t>
            </a:r>
            <a:r>
              <a:rPr lang="en-US" altLang="ja-JP" sz="2400" kern="1200" dirty="0">
                <a:solidFill>
                  <a:srgbClr val="000000"/>
                </a:solidFill>
                <a:latin typeface="+mn-lt"/>
                <a:cs typeface="+mn-cs"/>
              </a:rPr>
              <a:t> pricing</a:t>
            </a:r>
            <a:endParaRPr lang="en-US" altLang="en-US" sz="2400" kern="1200" dirty="0">
              <a:solidFill>
                <a:srgbClr val="000000"/>
              </a:solidFill>
              <a:latin typeface="+mn-lt"/>
              <a:ea typeface="+mn-ea"/>
              <a:cs typeface="+mn-cs"/>
            </a:endParaRPr>
          </a:p>
        </p:txBody>
      </p:sp>
      <p:sp>
        <p:nvSpPr>
          <p:cNvPr id="4" name="TextBox 3">
            <a:extLst>
              <a:ext uri="{FF2B5EF4-FFF2-40B4-BE49-F238E27FC236}">
                <a16:creationId xmlns:a16="http://schemas.microsoft.com/office/drawing/2014/main" id="{5AAD89FD-6A4D-4D80-9E23-C8873AC2E6B8}"/>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2221721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US" kern="1200" dirty="0">
                <a:latin typeface="+mn-lt"/>
                <a:ea typeface="+mj-ea"/>
                <a:cs typeface="Times New Roman" panose="02020603050405020304" pitchFamily="18" charset="0"/>
              </a:rPr>
              <a:t>5. Competitive Advantage</a:t>
            </a:r>
          </a:p>
        </p:txBody>
      </p:sp>
      <p:sp>
        <p:nvSpPr>
          <p:cNvPr id="3" name="Text Placeholder 2"/>
          <p:cNvSpPr>
            <a:spLocks noGrp="1"/>
          </p:cNvSpPr>
          <p:nvPr>
            <p:ph type="body" idx="1"/>
          </p:nvPr>
        </p:nvSpPr>
        <p:spPr>
          <a:xfrm>
            <a:off x="457200" y="914400"/>
            <a:ext cx="8515350" cy="5728229"/>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Achieved by a firm when it can produce a superior product and/or bring the product to market at a lower price than most, or all, of its competitors</a:t>
            </a:r>
          </a:p>
          <a:p>
            <a:pPr marL="255651" lvl="0" indent="-255651">
              <a:spcBef>
                <a:spcPts val="0"/>
              </a:spcBef>
              <a:spcAft>
                <a:spcPct val="0"/>
              </a:spcAft>
              <a:buSzPts val="2400"/>
              <a:tabLst/>
            </a:pPr>
            <a:endParaRPr lang="en-IN" altLang="ja-JP" sz="2400" kern="1200" dirty="0">
              <a:solidFill>
                <a:srgbClr val="000000"/>
              </a:solidFill>
              <a:latin typeface="+mn-lt"/>
              <a:cs typeface="+mn-cs"/>
            </a:endParaRPr>
          </a:p>
          <a:p>
            <a:pPr marL="255651" lvl="0" indent="-255651">
              <a:spcBef>
                <a:spcPts val="0"/>
              </a:spcBef>
              <a:spcAft>
                <a:spcPct val="0"/>
              </a:spcAft>
              <a:buSzPts val="2400"/>
              <a:tabLst/>
            </a:pP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What special advantages does your firm bring to the marketspace?</a:t>
            </a:r>
            <a:r>
              <a:rPr lang="en-IN" altLang="ja-JP" sz="2400" b="1" kern="1200" dirty="0">
                <a:solidFill>
                  <a:srgbClr val="000000"/>
                </a:solidFill>
                <a:latin typeface="+mn-lt"/>
                <a:cs typeface="+mn-cs"/>
              </a:rPr>
              <a:t>”</a:t>
            </a:r>
            <a:endParaRPr lang="en-US" altLang="ja-JP" sz="2400" b="1" kern="1200" dirty="0">
              <a:solidFill>
                <a:srgbClr val="000000"/>
              </a:solidFill>
              <a:latin typeface="+mn-lt"/>
              <a:cs typeface="+mn-cs"/>
            </a:endParaRPr>
          </a:p>
          <a:p>
            <a:pPr marL="741553" lvl="1" indent="-284353">
              <a:spcBef>
                <a:spcPts val="0"/>
              </a:spcBef>
              <a:spcAft>
                <a:spcPct val="0"/>
              </a:spcAft>
              <a:buSzPts val="2400"/>
            </a:pPr>
            <a:r>
              <a:rPr lang="en-US" altLang="en-US" sz="2400" kern="1200" dirty="0">
                <a:solidFill>
                  <a:srgbClr val="000000"/>
                </a:solidFill>
                <a:latin typeface="+mn-lt"/>
                <a:ea typeface="+mn-ea"/>
                <a:cs typeface="+mn-cs"/>
              </a:rPr>
              <a:t>Is your product superior to or cheaper to produce than your competitors</a:t>
            </a:r>
            <a:r>
              <a:rPr lang="en-IN" altLang="ja-JP" sz="2400" kern="1200" dirty="0">
                <a:solidFill>
                  <a:srgbClr val="000000"/>
                </a:solidFill>
                <a:latin typeface="+mn-lt"/>
                <a:cs typeface="+mn-cs"/>
              </a:rPr>
              <a:t>’</a:t>
            </a:r>
            <a:r>
              <a:rPr lang="en-US" altLang="ja-JP" sz="2400" kern="1200" dirty="0">
                <a:solidFill>
                  <a:srgbClr val="000000"/>
                </a:solidFill>
                <a:latin typeface="+mn-lt"/>
                <a:cs typeface="+mn-cs"/>
              </a:rPr>
              <a:t>?</a:t>
            </a:r>
          </a:p>
          <a:p>
            <a:pPr marL="741553" lvl="1" indent="-284353">
              <a:spcBef>
                <a:spcPts val="0"/>
              </a:spcBef>
              <a:spcAft>
                <a:spcPct val="0"/>
              </a:spcAft>
              <a:buSzPts val="2400"/>
            </a:pPr>
            <a:endParaRPr lang="en-US" altLang="ja-JP" sz="2000" kern="1200" dirty="0">
              <a:solidFill>
                <a:srgbClr val="000000"/>
              </a:solidFill>
              <a:latin typeface="+mn-lt"/>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Important concepts:</a:t>
            </a:r>
          </a:p>
          <a:p>
            <a:pPr marL="741553" lvl="1" indent="-284353">
              <a:spcBef>
                <a:spcPts val="0"/>
              </a:spcBef>
              <a:spcAft>
                <a:spcPct val="0"/>
              </a:spcAft>
              <a:buSzPts val="2400"/>
            </a:pPr>
            <a:r>
              <a:rPr lang="en-IE" altLang="en-US" sz="2400" kern="1200" dirty="0">
                <a:solidFill>
                  <a:srgbClr val="000000"/>
                </a:solidFill>
                <a:latin typeface="+mn-lt"/>
                <a:ea typeface="+mn-ea"/>
                <a:cs typeface="+mn-cs"/>
              </a:rPr>
              <a:t>Asymmetries</a:t>
            </a:r>
          </a:p>
          <a:p>
            <a:pPr marL="741553" lvl="1" indent="-284353">
              <a:spcBef>
                <a:spcPts val="0"/>
              </a:spcBef>
              <a:spcAft>
                <a:spcPct val="0"/>
              </a:spcAft>
              <a:buSzPts val="2400"/>
            </a:pPr>
            <a:r>
              <a:rPr lang="en-IE" altLang="en-US" sz="2400" kern="1200" dirty="0">
                <a:solidFill>
                  <a:srgbClr val="000000"/>
                </a:solidFill>
                <a:latin typeface="+mn-lt"/>
                <a:ea typeface="+mn-ea"/>
                <a:cs typeface="+mn-cs"/>
              </a:rPr>
              <a:t>First-mover advantage, complementary resources</a:t>
            </a:r>
          </a:p>
          <a:p>
            <a:pPr marL="741553" lvl="1" indent="-284353">
              <a:spcBef>
                <a:spcPts val="0"/>
              </a:spcBef>
              <a:spcAft>
                <a:spcPct val="0"/>
              </a:spcAft>
              <a:buSzPts val="2400"/>
            </a:pPr>
            <a:r>
              <a:rPr lang="en-IE" altLang="en-US" sz="2400" kern="1200" dirty="0">
                <a:solidFill>
                  <a:srgbClr val="000000"/>
                </a:solidFill>
                <a:latin typeface="+mn-lt"/>
                <a:ea typeface="+mn-ea"/>
                <a:cs typeface="+mn-cs"/>
              </a:rPr>
              <a:t>Unfair competitive advantage</a:t>
            </a:r>
          </a:p>
          <a:p>
            <a:pPr marL="741553" lvl="1" indent="-284353">
              <a:spcBef>
                <a:spcPts val="0"/>
              </a:spcBef>
              <a:spcAft>
                <a:spcPct val="0"/>
              </a:spcAft>
              <a:buSzPts val="2400"/>
            </a:pPr>
            <a:r>
              <a:rPr lang="en-IE" altLang="en-US" sz="2400" kern="1200" dirty="0">
                <a:solidFill>
                  <a:srgbClr val="000000"/>
                </a:solidFill>
                <a:latin typeface="+mn-lt"/>
                <a:ea typeface="+mn-ea"/>
                <a:cs typeface="+mn-cs"/>
              </a:rPr>
              <a:t>Leverage</a:t>
            </a:r>
          </a:p>
          <a:p>
            <a:pPr marL="741553" lvl="1" indent="-284353">
              <a:spcBef>
                <a:spcPts val="0"/>
              </a:spcBef>
              <a:spcAft>
                <a:spcPct val="0"/>
              </a:spcAft>
              <a:buSzPts val="2400"/>
            </a:pPr>
            <a:r>
              <a:rPr lang="en-IE" altLang="en-US" sz="2400" kern="1200" dirty="0">
                <a:solidFill>
                  <a:srgbClr val="000000"/>
                </a:solidFill>
                <a:latin typeface="+mn-lt"/>
                <a:ea typeface="+mn-ea"/>
                <a:cs typeface="+mn-cs"/>
              </a:rPr>
              <a:t>Perfect markets</a:t>
            </a:r>
          </a:p>
          <a:p>
            <a:pPr marL="457200" lvl="1" indent="0">
              <a:spcBef>
                <a:spcPts val="0"/>
              </a:spcBef>
              <a:spcAft>
                <a:spcPct val="0"/>
              </a:spcAft>
              <a:buSzPts val="2400"/>
              <a:buNone/>
            </a:pPr>
            <a:endParaRPr lang="en-US" altLang="en-US" sz="2400" kern="1200" dirty="0">
              <a:solidFill>
                <a:srgbClr val="000000"/>
              </a:solidFill>
              <a:latin typeface="+mn-lt"/>
              <a:ea typeface="+mn-ea"/>
              <a:cs typeface="+mn-cs"/>
            </a:endParaRPr>
          </a:p>
        </p:txBody>
      </p:sp>
      <p:sp>
        <p:nvSpPr>
          <p:cNvPr id="4" name="TextBox 3">
            <a:extLst>
              <a:ext uri="{FF2B5EF4-FFF2-40B4-BE49-F238E27FC236}">
                <a16:creationId xmlns:a16="http://schemas.microsoft.com/office/drawing/2014/main" id="{880F1A22-9B60-2E83-36D5-40444730EC0C}"/>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193898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US" kern="1200" dirty="0">
                <a:latin typeface="+mn-lt"/>
                <a:ea typeface="+mj-ea"/>
                <a:cs typeface="Times New Roman" panose="02020603050405020304" pitchFamily="18" charset="0"/>
              </a:rPr>
              <a:t>6. Market Strategy</a:t>
            </a:r>
          </a:p>
        </p:txBody>
      </p:sp>
      <p:sp>
        <p:nvSpPr>
          <p:cNvPr id="3" name="Text Placeholder 2"/>
          <p:cNvSpPr>
            <a:spLocks noGrp="1"/>
          </p:cNvSpPr>
          <p:nvPr>
            <p:ph type="body" idx="1"/>
          </p:nvPr>
        </p:nvSpPr>
        <p:spPr>
          <a:xfrm>
            <a:off x="457200" y="1312650"/>
            <a:ext cx="8229600" cy="4975028"/>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The plan you put together that details exactly how you intend to enter a new market and attract new customers</a:t>
            </a:r>
            <a:endParaRPr lang="en-IN" altLang="ja-JP" sz="2400" b="1" kern="1200" dirty="0">
              <a:solidFill>
                <a:srgbClr val="000000"/>
              </a:solidFill>
              <a:latin typeface="+mn-lt"/>
              <a:cs typeface="+mn-cs"/>
            </a:endParaRPr>
          </a:p>
          <a:p>
            <a:pPr marL="255651" lvl="0" indent="-255651">
              <a:spcBef>
                <a:spcPts val="0"/>
              </a:spcBef>
              <a:spcAft>
                <a:spcPct val="0"/>
              </a:spcAft>
              <a:buSzPts val="2400"/>
              <a:tabLst/>
            </a:pPr>
            <a:endParaRPr lang="en-IN" altLang="ja-JP" sz="2400" b="1" kern="1200" dirty="0">
              <a:solidFill>
                <a:srgbClr val="000000"/>
              </a:solidFill>
              <a:latin typeface="+mn-lt"/>
              <a:cs typeface="+mn-cs"/>
            </a:endParaRPr>
          </a:p>
          <a:p>
            <a:pPr marL="255651" lvl="0" indent="-255651">
              <a:spcBef>
                <a:spcPts val="0"/>
              </a:spcBef>
              <a:spcAft>
                <a:spcPct val="0"/>
              </a:spcAft>
              <a:buSzPts val="2400"/>
              <a:tabLst/>
            </a:pP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How do you plan to promote your products or services to attract your target audience?</a:t>
            </a:r>
            <a:r>
              <a:rPr lang="en-IN" altLang="ja-JP" sz="2400" b="1" kern="1200" dirty="0">
                <a:solidFill>
                  <a:srgbClr val="000000"/>
                </a:solidFill>
                <a:latin typeface="+mn-lt"/>
                <a:cs typeface="+mn-cs"/>
              </a:rPr>
              <a:t>”</a:t>
            </a:r>
          </a:p>
          <a:p>
            <a:pPr marL="741553" lvl="1" indent="-284353">
              <a:spcAft>
                <a:spcPct val="0"/>
              </a:spcAft>
              <a:buSzPts val="2400"/>
            </a:pPr>
            <a:r>
              <a:rPr lang="en-US" altLang="en-US" sz="2400" kern="1200" dirty="0">
                <a:solidFill>
                  <a:srgbClr val="000000"/>
                </a:solidFill>
                <a:latin typeface="+mn-lt"/>
                <a:ea typeface="+mn-ea"/>
                <a:cs typeface="+mn-cs"/>
              </a:rPr>
              <a:t>Details how a company intends to enter market and attract customers</a:t>
            </a:r>
          </a:p>
          <a:p>
            <a:pPr marL="741553" lvl="1" indent="-284353">
              <a:spcAft>
                <a:spcPct val="0"/>
              </a:spcAft>
              <a:buSzPts val="2400"/>
            </a:pPr>
            <a:r>
              <a:rPr lang="en-US" altLang="en-US" sz="2400" kern="1200" dirty="0">
                <a:solidFill>
                  <a:srgbClr val="000000"/>
                </a:solidFill>
                <a:latin typeface="+mn-lt"/>
                <a:ea typeface="+mn-ea"/>
                <a:cs typeface="+mn-cs"/>
              </a:rPr>
              <a:t>Best business concepts will fail if not properly marketed to potential customers</a:t>
            </a:r>
          </a:p>
          <a:p>
            <a:pPr marL="0" indent="0">
              <a:spcBef>
                <a:spcPts val="0"/>
              </a:spcBef>
              <a:spcAft>
                <a:spcPct val="0"/>
              </a:spcAft>
              <a:buSzPts val="2400"/>
              <a:buNone/>
            </a:pPr>
            <a:endParaRPr lang="en-US" altLang="en-US" sz="2400" kern="1200" dirty="0">
              <a:solidFill>
                <a:srgbClr val="000000"/>
              </a:solidFill>
              <a:latin typeface="+mn-lt"/>
              <a:ea typeface="+mn-ea"/>
              <a:cs typeface="+mn-cs"/>
            </a:endParaRPr>
          </a:p>
        </p:txBody>
      </p:sp>
      <p:sp>
        <p:nvSpPr>
          <p:cNvPr id="4" name="TextBox 3">
            <a:extLst>
              <a:ext uri="{FF2B5EF4-FFF2-40B4-BE49-F238E27FC236}">
                <a16:creationId xmlns:a16="http://schemas.microsoft.com/office/drawing/2014/main" id="{72CEEB82-DDC9-5756-7970-C4CFCAAED936}"/>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4206683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chor="t">
            <a:noAutofit/>
          </a:bodyPr>
          <a:lstStyle/>
          <a:p>
            <a:pPr lvl="0">
              <a:spcBef>
                <a:spcPct val="0"/>
              </a:spcBef>
              <a:buClrTx/>
            </a:pPr>
            <a:r>
              <a:rPr lang="en-US" kern="1200" dirty="0">
                <a:latin typeface="+mn-lt"/>
                <a:ea typeface="+mj-ea"/>
                <a:cs typeface="Times New Roman" panose="02020603050405020304" pitchFamily="18" charset="0"/>
              </a:rPr>
              <a:t>7. Organizational Development</a:t>
            </a:r>
          </a:p>
        </p:txBody>
      </p:sp>
      <p:sp>
        <p:nvSpPr>
          <p:cNvPr id="3" name="Text Placeholder 2"/>
          <p:cNvSpPr>
            <a:spLocks noGrp="1"/>
          </p:cNvSpPr>
          <p:nvPr>
            <p:ph type="body" idx="1"/>
          </p:nvPr>
        </p:nvSpPr>
        <p:spPr>
          <a:xfrm>
            <a:off x="457200" y="1312650"/>
            <a:ext cx="8229600" cy="4758212"/>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A plan that describes how the company will organize the work that needs to be accomplished</a:t>
            </a:r>
          </a:p>
          <a:p>
            <a:pPr marL="0" lvl="0" indent="0">
              <a:spcBef>
                <a:spcPts val="0"/>
              </a:spcBef>
              <a:spcAft>
                <a:spcPct val="0"/>
              </a:spcAft>
              <a:buSzPts val="2400"/>
              <a:buNone/>
              <a:tabLst/>
            </a:pPr>
            <a:endParaRPr lang="en-IE" altLang="ja-JP" sz="2400" b="1" kern="1200" dirty="0">
              <a:solidFill>
                <a:srgbClr val="000000"/>
              </a:solidFill>
              <a:latin typeface="+mn-lt"/>
              <a:cs typeface="+mn-cs"/>
            </a:endParaRPr>
          </a:p>
          <a:p>
            <a:pPr marL="255651" lvl="0" indent="-255651">
              <a:spcBef>
                <a:spcPts val="0"/>
              </a:spcBef>
              <a:spcAft>
                <a:spcPct val="0"/>
              </a:spcAft>
              <a:buSzPts val="2400"/>
              <a:tabLst/>
            </a:pP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What types of organizational structures within the firm are necessary to carry out the business plan?</a:t>
            </a:r>
            <a:r>
              <a:rPr lang="en-IN" altLang="ja-JP" sz="2400" b="1" kern="1200" dirty="0">
                <a:solidFill>
                  <a:srgbClr val="000000"/>
                </a:solidFill>
                <a:latin typeface="+mn-lt"/>
                <a:cs typeface="+mn-cs"/>
              </a:rPr>
              <a:t>”</a:t>
            </a:r>
            <a:endParaRPr lang="en-US" altLang="ja-JP" sz="2400" b="1" kern="1200" dirty="0">
              <a:solidFill>
                <a:srgbClr val="000000"/>
              </a:solidFill>
              <a:latin typeface="+mn-lt"/>
              <a:cs typeface="+mn-cs"/>
            </a:endParaRPr>
          </a:p>
          <a:p>
            <a:pPr marL="0" lvl="0" indent="0">
              <a:spcBef>
                <a:spcPts val="0"/>
              </a:spcBef>
              <a:spcAft>
                <a:spcPct val="0"/>
              </a:spcAft>
              <a:buSzPts val="2400"/>
              <a:buNone/>
              <a:tabLst/>
            </a:pPr>
            <a:endParaRPr lang="en-US" altLang="en-US" sz="2400" b="1" kern="1200" dirty="0">
              <a:solidFill>
                <a:srgbClr val="000000"/>
              </a:solidFill>
              <a:latin typeface="+mn-lt"/>
              <a:ea typeface="+mn-ea"/>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Describes how firm will organize work</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Typically, divided into functional departments</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As company grows, hiring moves from generalists to specialists</a:t>
            </a:r>
          </a:p>
        </p:txBody>
      </p:sp>
      <p:sp>
        <p:nvSpPr>
          <p:cNvPr id="4" name="TextBox 3">
            <a:extLst>
              <a:ext uri="{FF2B5EF4-FFF2-40B4-BE49-F238E27FC236}">
                <a16:creationId xmlns:a16="http://schemas.microsoft.com/office/drawing/2014/main" id="{99147173-C967-B142-332E-CB78B2862F50}"/>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425299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8. Management Team</a:t>
            </a:r>
          </a:p>
        </p:txBody>
      </p:sp>
      <p:sp>
        <p:nvSpPr>
          <p:cNvPr id="3" name="Text Placeholder 2"/>
          <p:cNvSpPr>
            <a:spLocks noGrp="1"/>
          </p:cNvSpPr>
          <p:nvPr>
            <p:ph type="body" idx="1"/>
          </p:nvPr>
        </p:nvSpPr>
        <p:spPr>
          <a:xfrm>
            <a:off x="457200" y="1600199"/>
            <a:ext cx="8229600" cy="4480089"/>
          </a:xfrm>
        </p:spPr>
        <p:txBody>
          <a:bodyPr wrap="square" lIns="91425" tIns="91425" rIns="91425" bIns="91425">
            <a:noAutofit/>
          </a:bodyPr>
          <a:lstStyle/>
          <a:p>
            <a:pPr marL="255651" lvl="0" indent="-255651">
              <a:spcBef>
                <a:spcPts val="0"/>
              </a:spcBef>
              <a:spcAft>
                <a:spcPct val="0"/>
              </a:spcAft>
              <a:buSzPts val="2400"/>
              <a:tabLst/>
            </a:pPr>
            <a:r>
              <a:rPr lang="en-IE" altLang="ja-JP" sz="2400" b="1" kern="1200" dirty="0">
                <a:solidFill>
                  <a:srgbClr val="000000"/>
                </a:solidFill>
                <a:latin typeface="+mn-lt"/>
                <a:cs typeface="+mn-cs"/>
              </a:rPr>
              <a:t>Senior employees of the company responsible for making the business model work</a:t>
            </a:r>
          </a:p>
          <a:p>
            <a:pPr marL="0" lvl="0" indent="0">
              <a:spcBef>
                <a:spcPts val="0"/>
              </a:spcBef>
              <a:spcAft>
                <a:spcPct val="0"/>
              </a:spcAft>
              <a:buSzPts val="2400"/>
              <a:buNone/>
              <a:tabLst/>
            </a:pPr>
            <a:endParaRPr lang="en-IN" altLang="ja-JP" sz="2400" b="1" kern="1200" dirty="0">
              <a:solidFill>
                <a:srgbClr val="000000"/>
              </a:solidFill>
              <a:latin typeface="+mn-lt"/>
              <a:cs typeface="+mn-cs"/>
            </a:endParaRPr>
          </a:p>
          <a:p>
            <a:pPr marL="255651" lvl="0" indent="-255651">
              <a:spcBef>
                <a:spcPts val="0"/>
              </a:spcBef>
              <a:spcAft>
                <a:spcPct val="0"/>
              </a:spcAft>
              <a:buSzPts val="2400"/>
              <a:tabLst/>
            </a:pP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What kind of backgrounds should the company</a:t>
            </a: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s leaders have?</a:t>
            </a:r>
            <a:r>
              <a:rPr lang="en-IN" altLang="ja-JP" sz="2400" b="1" kern="1200" dirty="0">
                <a:solidFill>
                  <a:srgbClr val="000000"/>
                </a:solidFill>
                <a:latin typeface="+mn-lt"/>
                <a:cs typeface="+mn-cs"/>
              </a:rPr>
              <a:t>”</a:t>
            </a:r>
            <a:endParaRPr lang="en-US" altLang="ja-JP" sz="2400" b="1" kern="1200" dirty="0">
              <a:solidFill>
                <a:srgbClr val="000000"/>
              </a:solidFill>
              <a:latin typeface="+mn-lt"/>
              <a:cs typeface="+mn-cs"/>
            </a:endParaRPr>
          </a:p>
          <a:p>
            <a:pPr marL="0" lvl="0" indent="0">
              <a:spcBef>
                <a:spcPts val="0"/>
              </a:spcBef>
              <a:spcAft>
                <a:spcPct val="0"/>
              </a:spcAft>
              <a:buSzPts val="2400"/>
              <a:buNone/>
              <a:tabLst/>
            </a:pPr>
            <a:endParaRPr lang="en-US" altLang="en-US" sz="2400" b="1" kern="1200" dirty="0">
              <a:solidFill>
                <a:srgbClr val="000000"/>
              </a:solidFill>
              <a:latin typeface="+mn-lt"/>
              <a:ea typeface="+mn-ea"/>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A strong management team:</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Can make the business model work</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Can give credibility to outside investors</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Has market-specific knowledge</a:t>
            </a:r>
          </a:p>
          <a:p>
            <a:pPr marL="741553" lvl="1" indent="-284353">
              <a:spcBef>
                <a:spcPts val="0"/>
              </a:spcBef>
              <a:spcAft>
                <a:spcPct val="0"/>
              </a:spcAft>
              <a:buSzPts val="2400"/>
            </a:pPr>
            <a:r>
              <a:rPr lang="en-US" altLang="en-US" sz="2400" kern="1200" dirty="0">
                <a:solidFill>
                  <a:srgbClr val="000000"/>
                </a:solidFill>
                <a:latin typeface="+mn-lt"/>
                <a:ea typeface="+mn-ea"/>
                <a:cs typeface="+mn-cs"/>
              </a:rPr>
              <a:t>Has experience in implementing business plans</a:t>
            </a:r>
          </a:p>
        </p:txBody>
      </p:sp>
      <p:sp>
        <p:nvSpPr>
          <p:cNvPr id="4" name="TextBox 3">
            <a:extLst>
              <a:ext uri="{FF2B5EF4-FFF2-40B4-BE49-F238E27FC236}">
                <a16:creationId xmlns:a16="http://schemas.microsoft.com/office/drawing/2014/main" id="{64B05EAC-3935-D960-BDCB-0A43D17E624B}"/>
              </a:ext>
            </a:extLst>
          </p:cNvPr>
          <p:cNvSpPr txBox="1"/>
          <p:nvPr/>
        </p:nvSpPr>
        <p:spPr>
          <a:xfrm>
            <a:off x="4572000" y="0"/>
            <a:ext cx="4572000" cy="307777"/>
          </a:xfrm>
          <a:prstGeom prst="rect">
            <a:avLst/>
          </a:prstGeom>
          <a:noFill/>
        </p:spPr>
        <p:txBody>
          <a:bodyPr wrap="square">
            <a:spAutoFit/>
          </a:bodyPr>
          <a:lstStyle/>
          <a:p>
            <a:pPr algn="r"/>
            <a:r>
              <a:rPr lang="en-IN" b="1" kern="1200" dirty="0">
                <a:solidFill>
                  <a:schemeClr val="accent2"/>
                </a:solidFill>
                <a:latin typeface="Times New Roman" panose="02020603050405020304" pitchFamily="18" charset="0"/>
                <a:ea typeface="+mj-ea"/>
                <a:cs typeface="Times New Roman" panose="02020603050405020304" pitchFamily="18" charset="0"/>
              </a:rPr>
              <a:t>Eight Key Elements of a Business Model</a:t>
            </a:r>
            <a:endParaRPr lang="en-IE" b="1" dirty="0">
              <a:solidFill>
                <a:schemeClr val="accent2"/>
              </a:solidFill>
            </a:endParaRPr>
          </a:p>
        </p:txBody>
      </p:sp>
    </p:spTree>
    <p:extLst>
      <p:ext uri="{BB962C8B-B14F-4D97-AF65-F5344CB8AC3E}">
        <p14:creationId xmlns:p14="http://schemas.microsoft.com/office/powerpoint/2010/main" val="357197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Raising Capital</a:t>
            </a:r>
          </a:p>
        </p:txBody>
      </p:sp>
      <p:sp>
        <p:nvSpPr>
          <p:cNvPr id="3" name="Text Placeholder 2"/>
          <p:cNvSpPr>
            <a:spLocks noGrp="1"/>
          </p:cNvSpPr>
          <p:nvPr>
            <p:ph type="body" idx="1"/>
          </p:nvPr>
        </p:nvSpPr>
        <p:spPr>
          <a:xfrm>
            <a:off x="457200" y="1312650"/>
            <a:ext cx="8229600" cy="5088150"/>
          </a:xfrm>
        </p:spPr>
        <p:txBody>
          <a:bodyPr wrap="square" lIns="91425" tIns="91425" rIns="91425" bIns="91425">
            <a:noAutofit/>
          </a:bodyPr>
          <a:lstStyle/>
          <a:p>
            <a:pPr marL="255651" lvl="0" indent="-255651">
              <a:lnSpc>
                <a:spcPct val="150000"/>
              </a:lnSpc>
              <a:spcAft>
                <a:spcPct val="0"/>
              </a:spcAft>
              <a:buSzPts val="2400"/>
              <a:tabLst/>
            </a:pPr>
            <a:r>
              <a:rPr lang="en-US" sz="2400" b="1" kern="1200" dirty="0">
                <a:solidFill>
                  <a:srgbClr val="000000"/>
                </a:solidFill>
                <a:latin typeface="+mn-lt"/>
                <a:ea typeface="+mn-ea"/>
                <a:cs typeface="+mn-cs"/>
              </a:rPr>
              <a:t>Seed capital</a:t>
            </a:r>
          </a:p>
          <a:p>
            <a:pPr marL="255651" lvl="0" indent="-255651">
              <a:lnSpc>
                <a:spcPct val="150000"/>
              </a:lnSpc>
              <a:spcAft>
                <a:spcPct val="0"/>
              </a:spcAft>
              <a:buSzPts val="2400"/>
              <a:tabLst/>
            </a:pPr>
            <a:r>
              <a:rPr lang="en-US" sz="2400" b="1" kern="1200" dirty="0">
                <a:solidFill>
                  <a:srgbClr val="000000"/>
                </a:solidFill>
                <a:latin typeface="+mn-lt"/>
                <a:ea typeface="+mn-ea"/>
                <a:cs typeface="+mn-cs"/>
              </a:rPr>
              <a:t>Elevator pitch</a:t>
            </a:r>
          </a:p>
          <a:p>
            <a:pPr marL="255651" lvl="0" indent="-255651">
              <a:lnSpc>
                <a:spcPct val="150000"/>
              </a:lnSpc>
              <a:spcAft>
                <a:spcPct val="0"/>
              </a:spcAft>
              <a:buSzPts val="2400"/>
              <a:tabLst/>
            </a:pPr>
            <a:r>
              <a:rPr lang="en-US" sz="2400" b="1" kern="1200" dirty="0">
                <a:solidFill>
                  <a:srgbClr val="000000"/>
                </a:solidFill>
                <a:latin typeface="+mn-lt"/>
                <a:ea typeface="+mn-ea"/>
                <a:cs typeface="+mn-cs"/>
              </a:rPr>
              <a:t>Traditional sources</a:t>
            </a:r>
          </a:p>
          <a:p>
            <a:pPr marL="741553" lvl="1" indent="-284353">
              <a:spcAft>
                <a:spcPct val="0"/>
              </a:spcAft>
              <a:buSzPts val="2400"/>
            </a:pPr>
            <a:r>
              <a:rPr lang="en-US" sz="2400" kern="1200" dirty="0">
                <a:solidFill>
                  <a:srgbClr val="000000"/>
                </a:solidFill>
                <a:latin typeface="+mn-lt"/>
                <a:ea typeface="+mn-ea"/>
                <a:cs typeface="+mn-cs"/>
              </a:rPr>
              <a:t>Incubators, angel investors</a:t>
            </a:r>
          </a:p>
          <a:p>
            <a:pPr marL="741553" lvl="1" indent="-284353">
              <a:spcAft>
                <a:spcPct val="0"/>
              </a:spcAft>
              <a:buSzPts val="2400"/>
            </a:pPr>
            <a:r>
              <a:rPr lang="en-US" sz="2400" kern="1200" dirty="0">
                <a:solidFill>
                  <a:srgbClr val="000000"/>
                </a:solidFill>
                <a:latin typeface="+mn-lt"/>
                <a:ea typeface="+mn-ea"/>
                <a:cs typeface="+mn-cs"/>
              </a:rPr>
              <a:t>Commercial banks, venture capital firms</a:t>
            </a:r>
          </a:p>
          <a:p>
            <a:pPr marL="741553" lvl="1" indent="-284353">
              <a:spcAft>
                <a:spcPct val="0"/>
              </a:spcAft>
              <a:buSzPts val="2400"/>
            </a:pPr>
            <a:r>
              <a:rPr lang="en-US" sz="2400" kern="1200" dirty="0">
                <a:solidFill>
                  <a:srgbClr val="000000"/>
                </a:solidFill>
                <a:latin typeface="+mn-lt"/>
                <a:ea typeface="+mn-ea"/>
                <a:cs typeface="+mn-cs"/>
              </a:rPr>
              <a:t>Strategic partners</a:t>
            </a:r>
          </a:p>
          <a:p>
            <a:pPr marL="457200" lvl="1" indent="0">
              <a:spcAft>
                <a:spcPct val="0"/>
              </a:spcAft>
              <a:buSzPts val="2400"/>
              <a:buNone/>
            </a:pPr>
            <a:endParaRPr lang="en-US" sz="2400"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Equity crowdfunding</a:t>
            </a:r>
          </a:p>
          <a:p>
            <a:pPr marL="741553" lvl="1" indent="-284353">
              <a:spcAft>
                <a:spcPct val="0"/>
              </a:spcAft>
              <a:buSzPts val="2400"/>
            </a:pPr>
            <a:r>
              <a:rPr lang="en-US" sz="2400" kern="1200" dirty="0">
                <a:solidFill>
                  <a:srgbClr val="000000"/>
                </a:solidFill>
                <a:latin typeface="+mn-lt"/>
                <a:ea typeface="+mn-ea"/>
                <a:cs typeface="+mn-cs"/>
              </a:rPr>
              <a:t>J</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O</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B</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S Act</a:t>
            </a:r>
          </a:p>
        </p:txBody>
      </p:sp>
    </p:spTree>
    <p:extLst>
      <p:ext uri="{BB962C8B-B14F-4D97-AF65-F5344CB8AC3E}">
        <p14:creationId xmlns:p14="http://schemas.microsoft.com/office/powerpoint/2010/main" val="2088289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kern="1200" noProof="0" dirty="0">
                <a:cs typeface="Times New Roman" panose="02020603050405020304" pitchFamily="18" charset="0"/>
              </a:rPr>
              <a:t>Insight on Business: Startups Turn to Crowdfunding</a:t>
            </a:r>
            <a:endParaRPr lang="en-US" sz="3200" noProof="0" dirty="0"/>
          </a:p>
        </p:txBody>
      </p:sp>
      <p:sp>
        <p:nvSpPr>
          <p:cNvPr id="3" name="Content Placeholder 2"/>
          <p:cNvSpPr>
            <a:spLocks noGrp="1"/>
          </p:cNvSpPr>
          <p:nvPr>
            <p:ph sz="quarter" idx="13"/>
          </p:nvPr>
        </p:nvSpPr>
        <p:spPr>
          <a:xfrm>
            <a:off x="457201" y="1554920"/>
            <a:ext cx="7950530" cy="4663335"/>
          </a:xfrm>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Class Discussion</a:t>
            </a:r>
          </a:p>
          <a:p>
            <a:pPr marL="741553" lvl="1" indent="-284353">
              <a:spcAft>
                <a:spcPct val="0"/>
              </a:spcAft>
              <a:buSzPts val="2400"/>
            </a:pPr>
            <a:r>
              <a:rPr lang="en-US" kern="1200" noProof="0" dirty="0">
                <a:solidFill>
                  <a:srgbClr val="000000"/>
                </a:solidFill>
                <a:latin typeface="Arial" panose="020B0604020202020204" pitchFamily="34" charset="0"/>
              </a:rPr>
              <a:t>Would you feel comfortable investing in a startup that raises capital using equity crowdfunding? Why or why not?</a:t>
            </a:r>
          </a:p>
          <a:p>
            <a:pPr marL="741553" lvl="1" indent="-284353">
              <a:spcAft>
                <a:spcPct val="0"/>
              </a:spcAft>
              <a:buSzPts val="2400"/>
            </a:pPr>
            <a:r>
              <a:rPr lang="en-US" kern="1200" noProof="0" dirty="0">
                <a:solidFill>
                  <a:srgbClr val="000000"/>
                </a:solidFill>
                <a:latin typeface="Arial" panose="020B0604020202020204" pitchFamily="34" charset="0"/>
              </a:rPr>
              <a:t>Why is it important to democratize access to capital?</a:t>
            </a:r>
          </a:p>
          <a:p>
            <a:pPr marL="741553" lvl="1" indent="-284353">
              <a:spcAft>
                <a:spcPct val="0"/>
              </a:spcAft>
              <a:buSzPts val="2400"/>
            </a:pPr>
            <a:r>
              <a:rPr lang="en-US" kern="1200" noProof="0" dirty="0">
                <a:solidFill>
                  <a:srgbClr val="000000"/>
                </a:solidFill>
                <a:latin typeface="Arial" panose="020B0604020202020204" pitchFamily="34" charset="0"/>
              </a:rPr>
              <a:t>What obstacles are presented in the use of crowdfunding as a method to fund startups?</a:t>
            </a:r>
          </a:p>
        </p:txBody>
      </p:sp>
    </p:spTree>
    <p:extLst>
      <p:ext uri="{BB962C8B-B14F-4D97-AF65-F5344CB8AC3E}">
        <p14:creationId xmlns:p14="http://schemas.microsoft.com/office/powerpoint/2010/main" val="3255508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345606" cy="1097279"/>
          </a:xfrm>
        </p:spPr>
        <p:txBody>
          <a:bodyPr tIns="91425">
            <a:noAutofit/>
          </a:bodyPr>
          <a:lstStyle/>
          <a:p>
            <a:pPr lvl="0">
              <a:spcBef>
                <a:spcPct val="0"/>
              </a:spcBef>
              <a:buClrTx/>
            </a:pPr>
            <a:r>
              <a:rPr lang="en-IE" kern="1200" dirty="0">
                <a:latin typeface="+mn-lt"/>
                <a:ea typeface="+mj-ea"/>
                <a:cs typeface="Times New Roman" panose="02020603050405020304" pitchFamily="18" charset="0"/>
              </a:rPr>
              <a:t>Categorising</a:t>
            </a:r>
            <a:r>
              <a:rPr lang="en-US" kern="1200" dirty="0">
                <a:latin typeface="+mn-lt"/>
                <a:ea typeface="+mj-ea"/>
                <a:cs typeface="Times New Roman" panose="02020603050405020304" pitchFamily="18" charset="0"/>
              </a:rPr>
              <a:t> </a:t>
            </a:r>
            <a:r>
              <a:rPr lang="pt-BR" kern="1200" dirty="0">
                <a:latin typeface="+mn-lt"/>
                <a:ea typeface="+mj-ea"/>
                <a:cs typeface="Times New Roman" panose="02020603050405020304" pitchFamily="18" charset="0"/>
              </a:rPr>
              <a:t>E-Commerce </a:t>
            </a:r>
            <a:r>
              <a:rPr lang="en-US" kern="1200" dirty="0">
                <a:latin typeface="+mn-lt"/>
                <a:ea typeface="+mj-ea"/>
                <a:cs typeface="Times New Roman" panose="02020603050405020304" pitchFamily="18" charset="0"/>
              </a:rPr>
              <a:t>Business Models</a:t>
            </a:r>
          </a:p>
        </p:txBody>
      </p:sp>
      <p:sp>
        <p:nvSpPr>
          <p:cNvPr id="3" name="Text Placeholder 2"/>
          <p:cNvSpPr>
            <a:spLocks noGrp="1"/>
          </p:cNvSpPr>
          <p:nvPr>
            <p:ph type="body" idx="1"/>
          </p:nvPr>
        </p:nvSpPr>
        <p:spPr>
          <a:xfrm>
            <a:off x="457200" y="1457325"/>
            <a:ext cx="8529638" cy="4957763"/>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No one correct way</a:t>
            </a:r>
          </a:p>
          <a:p>
            <a:pPr marL="255651" lvl="0" indent="-255651">
              <a:spcAft>
                <a:spcPct val="0"/>
              </a:spcAft>
              <a:buSzPts val="2400"/>
              <a:tabLst/>
            </a:pPr>
            <a:r>
              <a:rPr lang="en-US" sz="2400" b="1" kern="1200" dirty="0">
                <a:solidFill>
                  <a:srgbClr val="000000"/>
                </a:solidFill>
                <a:latin typeface="+mn-lt"/>
                <a:ea typeface="+mn-ea"/>
                <a:cs typeface="+mn-cs"/>
              </a:rPr>
              <a:t>Text categorizes according to:</a:t>
            </a:r>
          </a:p>
          <a:p>
            <a:pPr marL="741553" lvl="1" indent="-284353">
              <a:spcAft>
                <a:spcPct val="0"/>
              </a:spcAft>
              <a:buSzPts val="2400"/>
            </a:pPr>
            <a:r>
              <a:rPr lang="pt-BR" sz="2400" kern="1200" dirty="0">
                <a:solidFill>
                  <a:srgbClr val="000000"/>
                </a:solidFill>
                <a:latin typeface="+mn-lt"/>
                <a:ea typeface="+mn-ea"/>
                <a:cs typeface="+mn-cs"/>
              </a:rPr>
              <a:t>E-commerce </a:t>
            </a:r>
            <a:r>
              <a:rPr lang="en-US" sz="2400" kern="1200" dirty="0">
                <a:solidFill>
                  <a:srgbClr val="000000"/>
                </a:solidFill>
                <a:latin typeface="+mn-lt"/>
                <a:ea typeface="+mn-ea"/>
                <a:cs typeface="+mn-cs"/>
              </a:rPr>
              <a:t>sector (e.g., B2B)</a:t>
            </a:r>
          </a:p>
          <a:p>
            <a:pPr marL="741553" lvl="1" indent="-284353">
              <a:spcAft>
                <a:spcPct val="0"/>
              </a:spcAft>
              <a:buSzPts val="2400"/>
            </a:pPr>
            <a:r>
              <a:rPr lang="pt-BR" sz="2400" kern="1200" dirty="0">
                <a:solidFill>
                  <a:srgbClr val="000000"/>
                </a:solidFill>
                <a:latin typeface="+mn-lt"/>
                <a:ea typeface="+mn-ea"/>
                <a:cs typeface="+mn-cs"/>
              </a:rPr>
              <a:t>E-commerce </a:t>
            </a:r>
            <a:r>
              <a:rPr lang="en-US" sz="2400" kern="1200" dirty="0">
                <a:solidFill>
                  <a:srgbClr val="000000"/>
                </a:solidFill>
                <a:latin typeface="+mn-lt"/>
                <a:ea typeface="+mn-ea"/>
                <a:cs typeface="+mn-cs"/>
              </a:rPr>
              <a:t>technology (e.g., m-commerce)</a:t>
            </a:r>
          </a:p>
          <a:p>
            <a:pPr marL="255651" lvl="0" indent="-255651">
              <a:spcAft>
                <a:spcPct val="0"/>
              </a:spcAft>
              <a:buSzPts val="2400"/>
              <a:tabLst/>
            </a:pPr>
            <a:r>
              <a:rPr lang="en-US" sz="2400" b="1" kern="1200" dirty="0">
                <a:solidFill>
                  <a:srgbClr val="000000"/>
                </a:solidFill>
                <a:latin typeface="+mn-lt"/>
                <a:ea typeface="+mn-ea"/>
                <a:cs typeface="+mn-cs"/>
              </a:rPr>
              <a:t>Similar models appear in different sectors</a:t>
            </a:r>
          </a:p>
          <a:p>
            <a:pPr marL="255651" lvl="0" indent="-255651">
              <a:spcAft>
                <a:spcPct val="0"/>
              </a:spcAft>
              <a:buSzPts val="2400"/>
              <a:tabLst/>
            </a:pPr>
            <a:r>
              <a:rPr lang="en-US" sz="2400" b="1" kern="1200" dirty="0">
                <a:solidFill>
                  <a:srgbClr val="000000"/>
                </a:solidFill>
                <a:latin typeface="+mn-lt"/>
                <a:ea typeface="+mn-ea"/>
                <a:cs typeface="+mn-cs"/>
              </a:rPr>
              <a:t>Companies may use multiple business models (e.g., eBay)</a:t>
            </a:r>
          </a:p>
          <a:p>
            <a:pPr marL="255651" lvl="0" indent="-255651">
              <a:spcAft>
                <a:spcPct val="0"/>
              </a:spcAft>
              <a:buSzPts val="2400"/>
              <a:tabLst/>
            </a:pPr>
            <a:r>
              <a:rPr lang="pt-BR" sz="2400" b="1" kern="1200" dirty="0">
                <a:solidFill>
                  <a:srgbClr val="000000"/>
                </a:solidFill>
                <a:latin typeface="+mn-lt"/>
                <a:ea typeface="+mn-ea"/>
                <a:cs typeface="+mn-cs"/>
              </a:rPr>
              <a:t>E-commerce </a:t>
            </a:r>
            <a:r>
              <a:rPr lang="en-US" sz="2400" b="1" kern="1200" dirty="0">
                <a:solidFill>
                  <a:srgbClr val="000000"/>
                </a:solidFill>
                <a:latin typeface="+mn-lt"/>
                <a:ea typeface="+mn-ea"/>
                <a:cs typeface="+mn-cs"/>
              </a:rPr>
              <a:t>enablers</a:t>
            </a:r>
          </a:p>
        </p:txBody>
      </p:sp>
    </p:spTree>
    <p:extLst>
      <p:ext uri="{BB962C8B-B14F-4D97-AF65-F5344CB8AC3E}">
        <p14:creationId xmlns:p14="http://schemas.microsoft.com/office/powerpoint/2010/main" val="2590796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Business Models</a:t>
            </a:r>
          </a:p>
        </p:txBody>
      </p:sp>
      <p:sp>
        <p:nvSpPr>
          <p:cNvPr id="3" name="Text Placeholder 2"/>
          <p:cNvSpPr>
            <a:spLocks noGrp="1"/>
          </p:cNvSpPr>
          <p:nvPr>
            <p:ph type="body" idx="1"/>
          </p:nvPr>
        </p:nvSpPr>
        <p:spPr>
          <a:xfrm>
            <a:off x="457200" y="1600200"/>
            <a:ext cx="8229600" cy="4657725"/>
          </a:xfrm>
        </p:spPr>
        <p:txBody>
          <a:bodyPr wrap="square" lIns="91425" tIns="91425" rIns="91425" bIns="91425">
            <a:noAutofit/>
          </a:bodyPr>
          <a:lstStyle/>
          <a:p>
            <a:pPr marL="255651" lvl="0" indent="-255651">
              <a:spcAft>
                <a:spcPct val="0"/>
              </a:spcAft>
              <a:buSzPts val="2400"/>
              <a:tabLst/>
            </a:pPr>
            <a:r>
              <a:rPr lang="pt-BR" sz="2400" b="1" kern="1200" dirty="0">
                <a:solidFill>
                  <a:srgbClr val="000000"/>
                </a:solidFill>
                <a:latin typeface="+mn-lt"/>
                <a:ea typeface="+mn-ea"/>
                <a:cs typeface="+mn-cs"/>
              </a:rPr>
              <a:t>Online retailer (e-tailer)</a:t>
            </a:r>
          </a:p>
          <a:p>
            <a:pPr marL="255651" lvl="0" indent="-255651">
              <a:spcAft>
                <a:spcPct val="0"/>
              </a:spcAft>
              <a:buSzPts val="2400"/>
              <a:tabLst/>
            </a:pPr>
            <a:r>
              <a:rPr lang="en-US" sz="2400" b="1" kern="1200" dirty="0">
                <a:solidFill>
                  <a:srgbClr val="000000"/>
                </a:solidFill>
                <a:latin typeface="+mn-lt"/>
                <a:ea typeface="+mn-ea"/>
                <a:cs typeface="+mn-cs"/>
              </a:rPr>
              <a:t>Community provider (social network)</a:t>
            </a:r>
          </a:p>
          <a:p>
            <a:pPr marL="255651" lvl="0" indent="-255651">
              <a:spcAft>
                <a:spcPct val="0"/>
              </a:spcAft>
              <a:buSzPts val="2400"/>
              <a:tabLst/>
            </a:pPr>
            <a:r>
              <a:rPr lang="en-US" sz="2400" b="1" kern="1200" dirty="0">
                <a:solidFill>
                  <a:srgbClr val="000000"/>
                </a:solidFill>
                <a:latin typeface="+mn-lt"/>
                <a:ea typeface="+mn-ea"/>
                <a:cs typeface="+mn-cs"/>
              </a:rPr>
              <a:t>Content provider</a:t>
            </a:r>
          </a:p>
          <a:p>
            <a:pPr marL="255651" lvl="0" indent="-255651">
              <a:spcAft>
                <a:spcPct val="0"/>
              </a:spcAft>
              <a:buSzPts val="2400"/>
              <a:tabLst/>
            </a:pPr>
            <a:r>
              <a:rPr lang="en-US" sz="2400" b="1" kern="1200" dirty="0">
                <a:solidFill>
                  <a:srgbClr val="000000"/>
                </a:solidFill>
                <a:latin typeface="+mn-lt"/>
                <a:ea typeface="+mn-ea"/>
                <a:cs typeface="+mn-cs"/>
              </a:rPr>
              <a:t>Portal</a:t>
            </a:r>
          </a:p>
          <a:p>
            <a:pPr marL="255651" lvl="0" indent="-255651">
              <a:spcAft>
                <a:spcPct val="0"/>
              </a:spcAft>
              <a:buSzPts val="2400"/>
              <a:tabLst/>
            </a:pPr>
            <a:r>
              <a:rPr lang="en-US" sz="2400" b="1" kern="1200" dirty="0">
                <a:solidFill>
                  <a:srgbClr val="000000"/>
                </a:solidFill>
                <a:latin typeface="+mn-lt"/>
                <a:ea typeface="+mn-ea"/>
                <a:cs typeface="+mn-cs"/>
              </a:rPr>
              <a:t>Transaction broker</a:t>
            </a:r>
          </a:p>
          <a:p>
            <a:pPr marL="255651" lvl="0" indent="-255651">
              <a:spcAft>
                <a:spcPct val="0"/>
              </a:spcAft>
              <a:buSzPts val="2400"/>
              <a:tabLst/>
            </a:pPr>
            <a:r>
              <a:rPr lang="en-US" sz="2400" b="1" kern="1200" dirty="0">
                <a:solidFill>
                  <a:srgbClr val="000000"/>
                </a:solidFill>
                <a:latin typeface="+mn-lt"/>
                <a:ea typeface="+mn-ea"/>
                <a:cs typeface="+mn-cs"/>
              </a:rPr>
              <a:t>Market creator</a:t>
            </a:r>
          </a:p>
          <a:p>
            <a:pPr marL="255651" lvl="0" indent="-255651">
              <a:spcAft>
                <a:spcPct val="0"/>
              </a:spcAft>
              <a:buSzPts val="2400"/>
              <a:tabLst/>
            </a:pPr>
            <a:r>
              <a:rPr lang="en-US" sz="2400" b="1" kern="1200" dirty="0">
                <a:solidFill>
                  <a:srgbClr val="000000"/>
                </a:solidFill>
                <a:latin typeface="+mn-lt"/>
                <a:ea typeface="+mn-ea"/>
                <a:cs typeface="+mn-cs"/>
              </a:rPr>
              <a:t>Service provider</a:t>
            </a:r>
          </a:p>
        </p:txBody>
      </p:sp>
    </p:spTree>
    <p:extLst>
      <p:ext uri="{BB962C8B-B14F-4D97-AF65-F5344CB8AC3E}">
        <p14:creationId xmlns:p14="http://schemas.microsoft.com/office/powerpoint/2010/main" val="2638095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Models: E-Tailer</a:t>
            </a:r>
          </a:p>
        </p:txBody>
      </p:sp>
      <p:sp>
        <p:nvSpPr>
          <p:cNvPr id="3" name="Text Placeholder 2"/>
          <p:cNvSpPr>
            <a:spLocks noGrp="1"/>
          </p:cNvSpPr>
          <p:nvPr>
            <p:ph type="body" idx="1"/>
          </p:nvPr>
        </p:nvSpPr>
        <p:spPr>
          <a:xfrm>
            <a:off x="457200" y="1600200"/>
            <a:ext cx="8229600" cy="4024148"/>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Online version of traditional retailer</a:t>
            </a:r>
          </a:p>
          <a:p>
            <a:pPr marL="255651" lvl="0" indent="-255651">
              <a:spcAft>
                <a:spcPct val="0"/>
              </a:spcAft>
              <a:buSzPts val="2400"/>
              <a:tabLst/>
            </a:pPr>
            <a:r>
              <a:rPr lang="en-US" sz="2400" b="1" kern="1200" dirty="0">
                <a:solidFill>
                  <a:srgbClr val="000000"/>
                </a:solidFill>
                <a:latin typeface="+mn-lt"/>
                <a:ea typeface="+mn-ea"/>
                <a:cs typeface="+mn-cs"/>
              </a:rPr>
              <a:t>Revenue model: </a:t>
            </a:r>
            <a:r>
              <a:rPr lang="en-US" sz="2400" kern="1200" dirty="0">
                <a:solidFill>
                  <a:srgbClr val="000000"/>
                </a:solidFill>
                <a:latin typeface="+mn-lt"/>
                <a:ea typeface="+mn-ea"/>
                <a:cs typeface="+mn-cs"/>
              </a:rPr>
              <a:t>Sales</a:t>
            </a:r>
          </a:p>
          <a:p>
            <a:pPr marL="255651" lvl="0" indent="-255651">
              <a:spcAft>
                <a:spcPct val="0"/>
              </a:spcAft>
              <a:buSzPts val="2400"/>
              <a:tabLst/>
            </a:pPr>
            <a:r>
              <a:rPr lang="en-US" sz="2400" b="1" kern="1200" dirty="0">
                <a:solidFill>
                  <a:srgbClr val="000000"/>
                </a:solidFill>
                <a:latin typeface="+mn-lt"/>
                <a:ea typeface="+mn-ea"/>
                <a:cs typeface="+mn-cs"/>
              </a:rPr>
              <a:t>Variations:</a:t>
            </a:r>
          </a:p>
          <a:p>
            <a:pPr marL="741553" lvl="1" indent="-284353">
              <a:spcAft>
                <a:spcPct val="0"/>
              </a:spcAft>
              <a:buSzPts val="2400"/>
            </a:pPr>
            <a:r>
              <a:rPr lang="en-US" sz="2400" kern="1200" dirty="0">
                <a:solidFill>
                  <a:srgbClr val="000000"/>
                </a:solidFill>
                <a:latin typeface="+mn-lt"/>
                <a:ea typeface="+mn-ea"/>
                <a:cs typeface="+mn-cs"/>
              </a:rPr>
              <a:t>Virtual merchant</a:t>
            </a:r>
          </a:p>
          <a:p>
            <a:pPr marL="741553" lvl="1" indent="-284353">
              <a:spcAft>
                <a:spcPct val="0"/>
              </a:spcAft>
              <a:buSzPts val="2400"/>
            </a:pPr>
            <a:r>
              <a:rPr lang="en-US" sz="2400" kern="1200" dirty="0">
                <a:solidFill>
                  <a:srgbClr val="000000"/>
                </a:solidFill>
                <a:latin typeface="+mn-lt"/>
                <a:ea typeface="+mn-ea"/>
                <a:cs typeface="+mn-cs"/>
              </a:rPr>
              <a:t>Bricks-and-clicks</a:t>
            </a:r>
          </a:p>
          <a:p>
            <a:pPr marL="741553" lvl="1" indent="-284353">
              <a:spcAft>
                <a:spcPct val="0"/>
              </a:spcAft>
              <a:buSzPts val="2400"/>
            </a:pPr>
            <a:r>
              <a:rPr lang="en-US" sz="2400" kern="1200" dirty="0">
                <a:solidFill>
                  <a:srgbClr val="000000"/>
                </a:solidFill>
                <a:latin typeface="+mn-lt"/>
                <a:ea typeface="+mn-ea"/>
                <a:cs typeface="+mn-cs"/>
              </a:rPr>
              <a:t>Catalog merchant</a:t>
            </a:r>
          </a:p>
          <a:p>
            <a:pPr marL="741553" lvl="1" indent="-284353">
              <a:spcAft>
                <a:spcPct val="0"/>
              </a:spcAft>
              <a:buSzPts val="2400"/>
            </a:pPr>
            <a:r>
              <a:rPr lang="en-US" sz="2400" kern="1200" dirty="0">
                <a:solidFill>
                  <a:srgbClr val="000000"/>
                </a:solidFill>
                <a:latin typeface="+mn-lt"/>
                <a:ea typeface="+mn-ea"/>
                <a:cs typeface="+mn-cs"/>
              </a:rPr>
              <a:t>Manufacturer-direct</a:t>
            </a:r>
          </a:p>
          <a:p>
            <a:pPr marL="255651" lvl="0" indent="-255651">
              <a:spcAft>
                <a:spcPct val="0"/>
              </a:spcAft>
              <a:buSzPts val="2400"/>
              <a:tabLst/>
            </a:pPr>
            <a:r>
              <a:rPr lang="en-US" sz="2400" b="1" kern="1200" dirty="0">
                <a:solidFill>
                  <a:srgbClr val="000000"/>
                </a:solidFill>
                <a:latin typeface="+mn-lt"/>
                <a:ea typeface="+mn-ea"/>
                <a:cs typeface="+mn-cs"/>
              </a:rPr>
              <a:t>Low barriers to entry</a:t>
            </a:r>
          </a:p>
        </p:txBody>
      </p:sp>
    </p:spTree>
    <p:extLst>
      <p:ext uri="{BB962C8B-B14F-4D97-AF65-F5344CB8AC3E}">
        <p14:creationId xmlns:p14="http://schemas.microsoft.com/office/powerpoint/2010/main" val="1892441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Models: Community Provider</a:t>
            </a:r>
          </a:p>
        </p:txBody>
      </p:sp>
      <p:sp>
        <p:nvSpPr>
          <p:cNvPr id="3" name="Text Placeholder 2"/>
          <p:cNvSpPr>
            <a:spLocks noGrp="1"/>
          </p:cNvSpPr>
          <p:nvPr>
            <p:ph type="body" idx="1"/>
          </p:nvPr>
        </p:nvSpPr>
        <p:spPr>
          <a:xfrm>
            <a:off x="457200" y="1443038"/>
            <a:ext cx="8486774" cy="4857750"/>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Provide online environment (social network) where people with similar interests can transact, share content, and communicate</a:t>
            </a:r>
          </a:p>
          <a:p>
            <a:pPr marL="0" lvl="0" indent="0">
              <a:spcAft>
                <a:spcPct val="0"/>
              </a:spcAft>
              <a:buSzPts val="2400"/>
              <a:buNone/>
              <a:tabLst/>
            </a:pPr>
            <a:endParaRPr lang="en-US" sz="800" b="1" kern="1200" dirty="0">
              <a:solidFill>
                <a:srgbClr val="000000"/>
              </a:solidFill>
              <a:latin typeface="+mn-lt"/>
              <a:ea typeface="+mn-ea"/>
              <a:cs typeface="+mn-cs"/>
            </a:endParaRPr>
          </a:p>
          <a:p>
            <a:pPr marL="741553" lvl="1" indent="-284353">
              <a:spcAft>
                <a:spcPct val="0"/>
              </a:spcAft>
              <a:buSzPts val="2400"/>
            </a:pPr>
            <a:r>
              <a:rPr lang="en-US" sz="2400" kern="1200" dirty="0">
                <a:solidFill>
                  <a:srgbClr val="000000"/>
                </a:solidFill>
                <a:latin typeface="+mn-lt"/>
                <a:ea typeface="+mn-ea"/>
                <a:cs typeface="+mn-cs"/>
              </a:rPr>
              <a:t>Examples: Facebook, LinkedIn, Twitter, Pinterest</a:t>
            </a:r>
          </a:p>
          <a:p>
            <a:pPr marL="457200" lvl="1" indent="0">
              <a:spcAft>
                <a:spcPct val="0"/>
              </a:spcAft>
              <a:buSzPts val="2400"/>
              <a:buNone/>
            </a:pPr>
            <a:endParaRPr lang="en-US" sz="2400"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Revenue models:</a:t>
            </a:r>
          </a:p>
          <a:p>
            <a:pPr marL="0" indent="0">
              <a:spcAft>
                <a:spcPct val="0"/>
              </a:spcAft>
              <a:buSzPts val="2400"/>
              <a:buNone/>
              <a:tabLst/>
            </a:pPr>
            <a:endParaRPr lang="en-US" sz="800" b="1" kern="1200" dirty="0">
              <a:solidFill>
                <a:srgbClr val="000000"/>
              </a:solidFill>
              <a:latin typeface="+mn-lt"/>
              <a:ea typeface="+mn-ea"/>
              <a:cs typeface="+mn-cs"/>
            </a:endParaRPr>
          </a:p>
          <a:p>
            <a:pPr marL="741553" lvl="1" indent="-284353">
              <a:spcAft>
                <a:spcPct val="0"/>
              </a:spcAft>
              <a:buSzPts val="2400"/>
            </a:pPr>
            <a:r>
              <a:rPr lang="en-IE" sz="2400" kern="1200" dirty="0">
                <a:solidFill>
                  <a:srgbClr val="000000"/>
                </a:solidFill>
                <a:latin typeface="+mn-lt"/>
                <a:ea typeface="+mn-ea"/>
                <a:cs typeface="+mn-cs"/>
              </a:rPr>
              <a:t>Typically use a hybrid model, combining advertising, subscriptions, sales, and transaction fees</a:t>
            </a:r>
          </a:p>
        </p:txBody>
      </p:sp>
    </p:spTree>
    <p:extLst>
      <p:ext uri="{BB962C8B-B14F-4D97-AF65-F5344CB8AC3E}">
        <p14:creationId xmlns:p14="http://schemas.microsoft.com/office/powerpoint/2010/main" val="619883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Models: Content Provider</a:t>
            </a:r>
          </a:p>
        </p:txBody>
      </p:sp>
      <p:sp>
        <p:nvSpPr>
          <p:cNvPr id="3" name="Text Placeholder 2"/>
          <p:cNvSpPr>
            <a:spLocks noGrp="1"/>
          </p:cNvSpPr>
          <p:nvPr>
            <p:ph type="body" idx="1"/>
          </p:nvPr>
        </p:nvSpPr>
        <p:spPr>
          <a:xfrm>
            <a:off x="457199" y="1312650"/>
            <a:ext cx="8429625" cy="5159588"/>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Digital content on the Web:</a:t>
            </a:r>
          </a:p>
          <a:p>
            <a:pPr marL="741553" lvl="1" indent="-284353">
              <a:spcAft>
                <a:spcPct val="0"/>
              </a:spcAft>
              <a:buSzPts val="2400"/>
            </a:pPr>
            <a:r>
              <a:rPr lang="en-US" sz="2400" kern="1200" dirty="0">
                <a:solidFill>
                  <a:srgbClr val="000000"/>
                </a:solidFill>
                <a:latin typeface="+mn-lt"/>
                <a:ea typeface="+mn-ea"/>
                <a:cs typeface="+mn-cs"/>
              </a:rPr>
              <a:t>News, music, video, text, artwork</a:t>
            </a:r>
          </a:p>
          <a:p>
            <a:pPr marL="457200" lvl="1" indent="0">
              <a:spcAft>
                <a:spcPct val="0"/>
              </a:spcAft>
              <a:buSzPts val="2400"/>
              <a:buNone/>
            </a:pPr>
            <a:endParaRPr lang="en-US" sz="2400" kern="1200" dirty="0">
              <a:solidFill>
                <a:srgbClr val="000000"/>
              </a:solidFill>
              <a:latin typeface="+mn-lt"/>
              <a:ea typeface="+mn-ea"/>
              <a:cs typeface="+mn-cs"/>
            </a:endParaRPr>
          </a:p>
          <a:p>
            <a:pPr marL="255651" lvl="0" indent="-255651">
              <a:spcBef>
                <a:spcPts val="600"/>
              </a:spcBef>
              <a:spcAft>
                <a:spcPct val="0"/>
              </a:spcAft>
              <a:buSzPts val="2400"/>
              <a:tabLst/>
            </a:pPr>
            <a:r>
              <a:rPr lang="en-US" sz="2400" b="1" kern="1200" dirty="0">
                <a:solidFill>
                  <a:srgbClr val="000000"/>
                </a:solidFill>
                <a:latin typeface="+mn-lt"/>
                <a:ea typeface="+mn-ea"/>
                <a:cs typeface="+mn-cs"/>
              </a:rPr>
              <a:t>Revenue models:</a:t>
            </a:r>
          </a:p>
          <a:p>
            <a:pPr marL="741553" lvl="1" indent="-284353">
              <a:spcAft>
                <a:spcPct val="0"/>
              </a:spcAft>
              <a:buSzPts val="2400"/>
            </a:pPr>
            <a:r>
              <a:rPr lang="en-US" sz="2400" kern="1200" dirty="0">
                <a:solidFill>
                  <a:srgbClr val="000000"/>
                </a:solidFill>
                <a:latin typeface="+mn-lt"/>
                <a:ea typeface="+mn-ea"/>
                <a:cs typeface="+mn-cs"/>
              </a:rPr>
              <a:t>Use variety of models, including advertising, subscription; sales of digital goods</a:t>
            </a:r>
          </a:p>
          <a:p>
            <a:pPr marL="741553" lvl="1" indent="-284353">
              <a:spcAft>
                <a:spcPct val="0"/>
              </a:spcAft>
              <a:buSzPts val="2400"/>
            </a:pPr>
            <a:r>
              <a:rPr lang="en-US" sz="2400" kern="1200" dirty="0">
                <a:solidFill>
                  <a:srgbClr val="000000"/>
                </a:solidFill>
                <a:latin typeface="+mn-lt"/>
                <a:ea typeface="+mn-ea"/>
                <a:cs typeface="+mn-cs"/>
              </a:rPr>
              <a:t>Key to success is typically owning the content</a:t>
            </a:r>
          </a:p>
          <a:p>
            <a:pPr marL="457200" lvl="1" indent="0">
              <a:spcAft>
                <a:spcPct val="0"/>
              </a:spcAft>
              <a:buSzPts val="2400"/>
              <a:buNone/>
            </a:pPr>
            <a:endParaRPr lang="en-US" sz="2400" kern="1200" dirty="0">
              <a:solidFill>
                <a:srgbClr val="000000"/>
              </a:solidFill>
              <a:latin typeface="+mn-lt"/>
              <a:ea typeface="+mn-ea"/>
              <a:cs typeface="+mn-cs"/>
            </a:endParaRPr>
          </a:p>
          <a:p>
            <a:pPr marL="255651" indent="-255651">
              <a:spcBef>
                <a:spcPts val="600"/>
              </a:spcBef>
              <a:spcAft>
                <a:spcPct val="0"/>
              </a:spcAft>
              <a:buSzPts val="2400"/>
              <a:tabLst/>
            </a:pPr>
            <a:r>
              <a:rPr lang="en-IE" sz="2400" b="1" kern="1200" dirty="0">
                <a:solidFill>
                  <a:srgbClr val="000000"/>
                </a:solidFill>
                <a:latin typeface="+mn-lt"/>
                <a:ea typeface="+mn-ea"/>
                <a:cs typeface="+mn-cs"/>
              </a:rPr>
              <a:t>User-generated content, creators, and the creator economy</a:t>
            </a:r>
          </a:p>
          <a:p>
            <a:pPr marL="743001" lvl="1" indent="-255651">
              <a:spcAft>
                <a:spcPct val="0"/>
              </a:spcAft>
              <a:buSzPts val="2400"/>
            </a:pPr>
            <a:r>
              <a:rPr lang="en-IE" sz="2400" kern="1200" dirty="0">
                <a:solidFill>
                  <a:srgbClr val="000000"/>
                </a:solidFill>
                <a:latin typeface="+mn-lt"/>
                <a:ea typeface="+mn-ea"/>
                <a:cs typeface="+mn-cs"/>
              </a:rPr>
              <a:t>Playing an ever-increasing role in online content landscape</a:t>
            </a:r>
          </a:p>
        </p:txBody>
      </p:sp>
    </p:spTree>
    <p:extLst>
      <p:ext uri="{BB962C8B-B14F-4D97-AF65-F5344CB8AC3E}">
        <p14:creationId xmlns:p14="http://schemas.microsoft.com/office/powerpoint/2010/main" val="2775683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Business Models: Portal</a:t>
            </a:r>
          </a:p>
        </p:txBody>
      </p:sp>
      <p:sp>
        <p:nvSpPr>
          <p:cNvPr id="3" name="Text Placeholder 2"/>
          <p:cNvSpPr>
            <a:spLocks noGrp="1"/>
          </p:cNvSpPr>
          <p:nvPr>
            <p:ph type="body" idx="1"/>
          </p:nvPr>
        </p:nvSpPr>
        <p:spPr>
          <a:xfrm>
            <a:off x="457200" y="1312650"/>
            <a:ext cx="8358187" cy="5202450"/>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Search plus an integrated package of content and services</a:t>
            </a:r>
          </a:p>
          <a:p>
            <a:pPr marL="0" lvl="0" indent="0">
              <a:spcBef>
                <a:spcPts val="0"/>
              </a:spcBef>
              <a:spcAft>
                <a:spcPct val="0"/>
              </a:spcAft>
              <a:buSzPts val="2400"/>
              <a:buNone/>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Revenue models:</a:t>
            </a:r>
          </a:p>
          <a:p>
            <a:pPr marL="741553" lvl="1" indent="-284353">
              <a:spcAft>
                <a:spcPct val="0"/>
              </a:spcAft>
              <a:buSzPts val="2400"/>
            </a:pPr>
            <a:r>
              <a:rPr lang="en-US" sz="2400" kern="1200" dirty="0">
                <a:solidFill>
                  <a:srgbClr val="000000"/>
                </a:solidFill>
                <a:latin typeface="+mn-lt"/>
                <a:ea typeface="+mn-ea"/>
                <a:cs typeface="+mn-cs"/>
              </a:rPr>
              <a:t>Advertising, referral fees, transaction fees, subscriptions for premium services</a:t>
            </a:r>
          </a:p>
          <a:p>
            <a:pPr marL="0" indent="0">
              <a:spcBef>
                <a:spcPts val="0"/>
              </a:spcBef>
              <a:spcAft>
                <a:spcPct val="0"/>
              </a:spcAft>
              <a:buSzPts val="2400"/>
              <a:buNone/>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Variations:</a:t>
            </a:r>
          </a:p>
          <a:p>
            <a:pPr marL="741553" lvl="1" indent="-284353">
              <a:spcAft>
                <a:spcPct val="0"/>
              </a:spcAft>
              <a:buSzPts val="2400"/>
            </a:pPr>
            <a:r>
              <a:rPr lang="en-IE" sz="2400" kern="1200" dirty="0">
                <a:solidFill>
                  <a:srgbClr val="000000"/>
                </a:solidFill>
                <a:latin typeface="+mn-lt"/>
                <a:ea typeface="+mn-ea"/>
                <a:cs typeface="+mn-cs"/>
              </a:rPr>
              <a:t>Horizontal/general: (examples: Yahoo, A O L, M S N)</a:t>
            </a:r>
          </a:p>
          <a:p>
            <a:pPr marL="741553" lvl="1" indent="-284353">
              <a:spcAft>
                <a:spcPct val="0"/>
              </a:spcAft>
              <a:buSzPts val="2400"/>
            </a:pPr>
            <a:r>
              <a:rPr lang="en-IE" sz="2400" kern="1200" dirty="0">
                <a:solidFill>
                  <a:srgbClr val="000000"/>
                </a:solidFill>
                <a:latin typeface="+mn-lt"/>
                <a:ea typeface="+mn-ea"/>
                <a:cs typeface="+mn-cs"/>
              </a:rPr>
              <a:t>Vertical/specialized (vortal): (example: </a:t>
            </a:r>
            <a:r>
              <a:rPr lang="en-IE" sz="2400" kern="1200" dirty="0" err="1">
                <a:solidFill>
                  <a:srgbClr val="000000"/>
                </a:solidFill>
                <a:latin typeface="+mn-lt"/>
                <a:ea typeface="+mn-ea"/>
                <a:cs typeface="+mn-cs"/>
              </a:rPr>
              <a:t>Sailnet</a:t>
            </a:r>
            <a:r>
              <a:rPr lang="en-IE" sz="2400" kern="1200" dirty="0">
                <a:solidFill>
                  <a:srgbClr val="000000"/>
                </a:solidFill>
                <a:latin typeface="+mn-lt"/>
                <a:ea typeface="+mn-ea"/>
                <a:cs typeface="+mn-cs"/>
              </a:rPr>
              <a:t>)</a:t>
            </a:r>
          </a:p>
          <a:p>
            <a:pPr marL="741553" lvl="1" indent="-284353">
              <a:spcAft>
                <a:spcPct val="0"/>
              </a:spcAft>
              <a:buSzPts val="2400"/>
            </a:pPr>
            <a:r>
              <a:rPr lang="en-IE" sz="2400" kern="1200" dirty="0">
                <a:solidFill>
                  <a:srgbClr val="000000"/>
                </a:solidFill>
                <a:latin typeface="+mn-lt"/>
                <a:ea typeface="+mn-ea"/>
                <a:cs typeface="+mn-cs"/>
              </a:rPr>
              <a:t>Search: (examples: Google, Bing)</a:t>
            </a:r>
          </a:p>
        </p:txBody>
      </p:sp>
    </p:spTree>
    <p:extLst>
      <p:ext uri="{BB962C8B-B14F-4D97-AF65-F5344CB8AC3E}">
        <p14:creationId xmlns:p14="http://schemas.microsoft.com/office/powerpoint/2010/main" val="1336504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Models: Transaction Broker</a:t>
            </a:r>
          </a:p>
        </p:txBody>
      </p:sp>
      <p:sp>
        <p:nvSpPr>
          <p:cNvPr id="3" name="Text Placeholder 2"/>
          <p:cNvSpPr>
            <a:spLocks noGrp="1"/>
          </p:cNvSpPr>
          <p:nvPr>
            <p:ph type="body" idx="1"/>
          </p:nvPr>
        </p:nvSpPr>
        <p:spPr>
          <a:xfrm>
            <a:off x="457200" y="1312649"/>
            <a:ext cx="8229600" cy="5329979"/>
          </a:xfrm>
        </p:spPr>
        <p:txBody>
          <a:bodyPr wrap="square" lIns="91425" tIns="91425" rIns="91425" bIns="91425">
            <a:noAutofit/>
          </a:bodyPr>
          <a:lstStyle/>
          <a:p>
            <a:pPr marL="255651" lvl="0" indent="-255651">
              <a:lnSpc>
                <a:spcPct val="150000"/>
              </a:lnSpc>
              <a:spcAft>
                <a:spcPct val="0"/>
              </a:spcAft>
              <a:buSzPts val="2400"/>
              <a:tabLst/>
            </a:pPr>
            <a:r>
              <a:rPr lang="en-US" altLang="en-US" sz="2400" b="1" kern="1200" dirty="0">
                <a:solidFill>
                  <a:srgbClr val="000000"/>
                </a:solidFill>
                <a:latin typeface="+mn-lt"/>
                <a:ea typeface="+mn-ea"/>
                <a:cs typeface="+mn-cs"/>
              </a:rPr>
              <a:t>Process online transactions for consumers</a:t>
            </a:r>
          </a:p>
          <a:p>
            <a:pPr marL="741553" lvl="1" indent="-284353">
              <a:lnSpc>
                <a:spcPct val="150000"/>
              </a:lnSpc>
              <a:spcAft>
                <a:spcPct val="0"/>
              </a:spcAft>
              <a:buSzPts val="2400"/>
            </a:pPr>
            <a:r>
              <a:rPr lang="en-US" altLang="en-US" sz="2400" kern="1200" dirty="0">
                <a:solidFill>
                  <a:srgbClr val="000000"/>
                </a:solidFill>
                <a:latin typeface="+mn-lt"/>
                <a:ea typeface="+mn-ea"/>
                <a:cs typeface="+mn-cs"/>
              </a:rPr>
              <a:t>Primary value proposition - saving time and money</a:t>
            </a:r>
          </a:p>
          <a:p>
            <a:pPr marL="255651" lvl="0" indent="-255651">
              <a:lnSpc>
                <a:spcPct val="150000"/>
              </a:lnSpc>
              <a:spcAft>
                <a:spcPct val="0"/>
              </a:spcAft>
              <a:buSzPts val="2400"/>
              <a:tabLst/>
            </a:pPr>
            <a:r>
              <a:rPr lang="en-US" altLang="en-US" sz="2400" b="1" kern="1200" dirty="0">
                <a:solidFill>
                  <a:srgbClr val="000000"/>
                </a:solidFill>
                <a:latin typeface="+mn-lt"/>
                <a:ea typeface="+mn-ea"/>
                <a:cs typeface="+mn-cs"/>
              </a:rPr>
              <a:t>Revenue model:</a:t>
            </a:r>
          </a:p>
          <a:p>
            <a:pPr marL="741553" lvl="1" indent="-284353">
              <a:lnSpc>
                <a:spcPct val="150000"/>
              </a:lnSpc>
              <a:spcAft>
                <a:spcPct val="0"/>
              </a:spcAft>
              <a:buSzPts val="2400"/>
            </a:pPr>
            <a:r>
              <a:rPr lang="en-US" altLang="en-US" sz="2400" kern="1200" dirty="0">
                <a:solidFill>
                  <a:srgbClr val="000000"/>
                </a:solidFill>
                <a:latin typeface="+mn-lt"/>
                <a:ea typeface="+mn-ea"/>
                <a:cs typeface="+mn-cs"/>
              </a:rPr>
              <a:t>Transaction fees</a:t>
            </a:r>
          </a:p>
          <a:p>
            <a:pPr marL="255651" lvl="0" indent="-255651">
              <a:lnSpc>
                <a:spcPct val="150000"/>
              </a:lnSpc>
              <a:spcAft>
                <a:spcPct val="0"/>
              </a:spcAft>
              <a:buSzPts val="2400"/>
              <a:tabLst/>
            </a:pPr>
            <a:r>
              <a:rPr lang="en-US" altLang="en-US" sz="2400" b="1" kern="1200" dirty="0">
                <a:solidFill>
                  <a:srgbClr val="000000"/>
                </a:solidFill>
                <a:latin typeface="+mn-lt"/>
                <a:ea typeface="+mn-ea"/>
                <a:cs typeface="+mn-cs"/>
              </a:rPr>
              <a:t>Industries using this model:</a:t>
            </a:r>
          </a:p>
          <a:p>
            <a:pPr marL="741553" lvl="1" indent="-284353">
              <a:spcAft>
                <a:spcPct val="0"/>
              </a:spcAft>
              <a:buSzPts val="2400"/>
            </a:pPr>
            <a:r>
              <a:rPr lang="en-US" altLang="en-US" sz="2400" kern="1200" dirty="0">
                <a:solidFill>
                  <a:srgbClr val="000000"/>
                </a:solidFill>
                <a:latin typeface="+mn-lt"/>
                <a:ea typeface="+mn-ea"/>
                <a:cs typeface="+mn-cs"/>
              </a:rPr>
              <a:t>Financial services</a:t>
            </a:r>
          </a:p>
          <a:p>
            <a:pPr marL="741553" lvl="1" indent="-284353">
              <a:lnSpc>
                <a:spcPct val="150000"/>
              </a:lnSpc>
              <a:spcAft>
                <a:spcPct val="0"/>
              </a:spcAft>
              <a:buSzPts val="2400"/>
            </a:pPr>
            <a:r>
              <a:rPr lang="en-US" altLang="en-US" sz="2400" kern="1200" dirty="0">
                <a:solidFill>
                  <a:srgbClr val="000000"/>
                </a:solidFill>
                <a:latin typeface="+mn-lt"/>
                <a:ea typeface="+mn-ea"/>
                <a:cs typeface="+mn-cs"/>
              </a:rPr>
              <a:t>Travel services</a:t>
            </a:r>
          </a:p>
        </p:txBody>
      </p:sp>
    </p:spTree>
    <p:extLst>
      <p:ext uri="{BB962C8B-B14F-4D97-AF65-F5344CB8AC3E}">
        <p14:creationId xmlns:p14="http://schemas.microsoft.com/office/powerpoint/2010/main" val="3712164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Models: Market Creator</a:t>
            </a:r>
          </a:p>
        </p:txBody>
      </p:sp>
      <p:sp>
        <p:nvSpPr>
          <p:cNvPr id="3" name="Text Placeholder 2"/>
          <p:cNvSpPr>
            <a:spLocks noGrp="1"/>
          </p:cNvSpPr>
          <p:nvPr>
            <p:ph type="body" idx="1"/>
          </p:nvPr>
        </p:nvSpPr>
        <p:spPr>
          <a:xfrm>
            <a:off x="457200" y="1312650"/>
            <a:ext cx="8229600" cy="4945275"/>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Create digital environment where buyers and sellers can meet and transact</a:t>
            </a:r>
          </a:p>
          <a:p>
            <a:pPr marL="741553" lvl="1" indent="-284353">
              <a:lnSpc>
                <a:spcPct val="150000"/>
              </a:lnSpc>
              <a:spcAft>
                <a:spcPct val="0"/>
              </a:spcAft>
              <a:buSzPts val="2400"/>
            </a:pPr>
            <a:r>
              <a:rPr lang="en-US" sz="2400" kern="1200" dirty="0">
                <a:solidFill>
                  <a:srgbClr val="000000"/>
                </a:solidFill>
                <a:latin typeface="+mn-lt"/>
                <a:ea typeface="+mn-ea"/>
                <a:cs typeface="+mn-cs"/>
              </a:rPr>
              <a:t>Examples: Priceline, eBay, Etsy</a:t>
            </a:r>
          </a:p>
          <a:p>
            <a:pPr marL="741553" lvl="1" indent="-284353">
              <a:lnSpc>
                <a:spcPct val="150000"/>
              </a:lnSpc>
              <a:spcAft>
                <a:spcPct val="0"/>
              </a:spcAft>
              <a:buSzPts val="2400"/>
            </a:pPr>
            <a:r>
              <a:rPr lang="en-US" sz="2400" kern="1200" dirty="0">
                <a:solidFill>
                  <a:srgbClr val="000000"/>
                </a:solidFill>
                <a:latin typeface="+mn-lt"/>
                <a:ea typeface="+mn-ea"/>
                <a:cs typeface="+mn-cs"/>
              </a:rPr>
              <a:t>Revenue model: Transaction fees, fees to merchants for access</a:t>
            </a:r>
          </a:p>
          <a:p>
            <a:pPr marL="741553" lvl="1" indent="-284353">
              <a:spcAft>
                <a:spcPct val="0"/>
              </a:spcAft>
              <a:buSzPts val="2400"/>
            </a:pPr>
            <a:endParaRPr lang="en-US" sz="2400" kern="1200" dirty="0">
              <a:solidFill>
                <a:srgbClr val="000000"/>
              </a:solidFill>
              <a:latin typeface="+mn-lt"/>
              <a:ea typeface="+mn-ea"/>
              <a:cs typeface="+mn-cs"/>
            </a:endParaRPr>
          </a:p>
          <a:p>
            <a:pPr marL="255651" lvl="0" indent="-255651">
              <a:spcBef>
                <a:spcPts val="0"/>
              </a:spcBef>
              <a:spcAft>
                <a:spcPct val="0"/>
              </a:spcAft>
              <a:buSzPts val="2400"/>
              <a:tabLst/>
            </a:pPr>
            <a:r>
              <a:rPr lang="en-US" sz="2400" b="1" kern="1200" dirty="0">
                <a:solidFill>
                  <a:srgbClr val="000000"/>
                </a:solidFill>
                <a:latin typeface="+mn-lt"/>
                <a:ea typeface="+mn-ea"/>
                <a:cs typeface="+mn-cs"/>
              </a:rPr>
              <a:t>On-demand service companies (sharing economy): platforms that allow people to sell services</a:t>
            </a:r>
          </a:p>
          <a:p>
            <a:pPr marL="741553" lvl="1" indent="-284353">
              <a:lnSpc>
                <a:spcPct val="150000"/>
              </a:lnSpc>
              <a:spcAft>
                <a:spcPct val="0"/>
              </a:spcAft>
              <a:buSzPts val="2400"/>
            </a:pPr>
            <a:r>
              <a:rPr lang="en-US" sz="2400" kern="1200" dirty="0">
                <a:solidFill>
                  <a:srgbClr val="000000"/>
                </a:solidFill>
                <a:latin typeface="+mn-lt"/>
                <a:ea typeface="+mn-ea"/>
                <a:cs typeface="+mn-cs"/>
              </a:rPr>
              <a:t>Examples: Uber, Airbnb</a:t>
            </a:r>
          </a:p>
        </p:txBody>
      </p:sp>
    </p:spTree>
    <p:extLst>
      <p:ext uri="{BB962C8B-B14F-4D97-AF65-F5344CB8AC3E}">
        <p14:creationId xmlns:p14="http://schemas.microsoft.com/office/powerpoint/2010/main" val="2929348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8523"/>
            <a:ext cx="8229600" cy="1097279"/>
          </a:xfrm>
        </p:spPr>
        <p:txBody>
          <a:bodyPr/>
          <a:lstStyle/>
          <a:p>
            <a:r>
              <a:rPr lang="en-US" sz="3200" kern="1200" noProof="0" dirty="0">
                <a:cs typeface="Times New Roman" panose="02020603050405020304" pitchFamily="18" charset="0"/>
              </a:rPr>
              <a:t>Insight on Technology: Behind the Scenes at Etsy</a:t>
            </a:r>
            <a:endParaRPr lang="en-US" sz="3200" noProof="0" dirty="0"/>
          </a:p>
        </p:txBody>
      </p:sp>
      <p:sp>
        <p:nvSpPr>
          <p:cNvPr id="3" name="Content Placeholder 2"/>
          <p:cNvSpPr>
            <a:spLocks noGrp="1"/>
          </p:cNvSpPr>
          <p:nvPr>
            <p:ph sz="quarter" idx="13"/>
          </p:nvPr>
        </p:nvSpPr>
        <p:spPr/>
        <p:txBody>
          <a:bodyPr/>
          <a:lstStyle/>
          <a:p>
            <a:pPr marL="255651" lvl="0" indent="-255651">
              <a:spcAft>
                <a:spcPct val="0"/>
              </a:spcAft>
              <a:buSzPts val="2400"/>
              <a:tabLst/>
            </a:pPr>
            <a:r>
              <a:rPr lang="en-US" kern="1200" noProof="0" dirty="0">
                <a:solidFill>
                  <a:srgbClr val="000000"/>
                </a:solidFill>
                <a:latin typeface="Arial" panose="020B0604020202020204" pitchFamily="34" charset="0"/>
              </a:rPr>
              <a:t>Class Discussion</a:t>
            </a:r>
          </a:p>
          <a:p>
            <a:pPr marL="741553" lvl="1" indent="-284353">
              <a:spcAft>
                <a:spcPct val="0"/>
              </a:spcAft>
              <a:buSzPts val="2400"/>
            </a:pPr>
            <a:r>
              <a:rPr lang="en-US" kern="1200" noProof="0" dirty="0">
                <a:solidFill>
                  <a:srgbClr val="000000"/>
                </a:solidFill>
                <a:latin typeface="Arial" panose="020B0604020202020204" pitchFamily="34" charset="0"/>
              </a:rPr>
              <a:t>What are the technologies that Etsy uses to create an online platform for sellers and buyers?</a:t>
            </a:r>
          </a:p>
          <a:p>
            <a:pPr marL="741553" lvl="1" indent="-284353">
              <a:spcAft>
                <a:spcPct val="0"/>
              </a:spcAft>
              <a:buSzPts val="2400"/>
            </a:pPr>
            <a:r>
              <a:rPr lang="en-US" kern="1200" noProof="0" dirty="0">
                <a:solidFill>
                  <a:srgbClr val="000000"/>
                </a:solidFill>
                <a:latin typeface="Arial" panose="020B0604020202020204" pitchFamily="34" charset="0"/>
              </a:rPr>
              <a:t>What issues did Etsy face creating its platform?</a:t>
            </a:r>
          </a:p>
          <a:p>
            <a:pPr marL="741553" lvl="1" indent="-284353">
              <a:spcAft>
                <a:spcPct val="0"/>
              </a:spcAft>
              <a:buSzPts val="2400"/>
            </a:pPr>
            <a:r>
              <a:rPr lang="en-US" kern="1200" noProof="0" dirty="0">
                <a:solidFill>
                  <a:srgbClr val="000000"/>
                </a:solidFill>
                <a:latin typeface="Arial" panose="020B0604020202020204" pitchFamily="34" charset="0"/>
              </a:rPr>
              <a:t>Have you ever used Etsy as either a seller or buyer? What was your experience with the platform?</a:t>
            </a:r>
          </a:p>
          <a:p>
            <a:pPr marL="741553" lvl="1" indent="-284353">
              <a:spcAft>
                <a:spcPct val="0"/>
              </a:spcAft>
              <a:buSzPts val="2400"/>
            </a:pPr>
            <a:r>
              <a:rPr lang="en-US" kern="1200" noProof="0" dirty="0">
                <a:solidFill>
                  <a:srgbClr val="000000"/>
                </a:solidFill>
                <a:latin typeface="Arial" panose="020B0604020202020204" pitchFamily="34" charset="0"/>
              </a:rPr>
              <a:t>What challenges does Etsy face in the future?</a:t>
            </a:r>
          </a:p>
        </p:txBody>
      </p:sp>
    </p:spTree>
    <p:extLst>
      <p:ext uri="{BB962C8B-B14F-4D97-AF65-F5344CB8AC3E}">
        <p14:creationId xmlns:p14="http://schemas.microsoft.com/office/powerpoint/2010/main" val="589281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B2C Models: Service Provider</a:t>
            </a:r>
          </a:p>
        </p:txBody>
      </p:sp>
      <p:sp>
        <p:nvSpPr>
          <p:cNvPr id="3" name="Text Placeholder 2"/>
          <p:cNvSpPr>
            <a:spLocks noGrp="1"/>
          </p:cNvSpPr>
          <p:nvPr>
            <p:ph type="body" idx="1"/>
          </p:nvPr>
        </p:nvSpPr>
        <p:spPr>
          <a:xfrm>
            <a:off x="457200" y="1312650"/>
            <a:ext cx="8229600" cy="4645238"/>
          </a:xfrm>
        </p:spPr>
        <p:txBody>
          <a:bodyPr wrap="square" lIns="91425" tIns="91425" rIns="91425" bIns="91425">
            <a:noAutofit/>
          </a:bodyPr>
          <a:lstStyle/>
          <a:p>
            <a:pPr marL="255651" lvl="0" indent="-255651">
              <a:spcAft>
                <a:spcPct val="0"/>
              </a:spcAft>
              <a:buSzPts val="2400"/>
              <a:tabLst/>
            </a:pPr>
            <a:r>
              <a:rPr lang="en-US" altLang="en-US" sz="2400" b="1" kern="1200" dirty="0">
                <a:solidFill>
                  <a:srgbClr val="000000"/>
                </a:solidFill>
                <a:latin typeface="+mn-lt"/>
                <a:ea typeface="+mn-ea"/>
                <a:cs typeface="+mn-cs"/>
              </a:rPr>
              <a:t>Online services</a:t>
            </a:r>
          </a:p>
          <a:p>
            <a:pPr marL="741553" lvl="1" indent="-284353">
              <a:spcAft>
                <a:spcPct val="0"/>
              </a:spcAft>
              <a:buSzPts val="2400"/>
            </a:pPr>
            <a:r>
              <a:rPr lang="en-US" altLang="en-US" sz="2400" kern="1200" dirty="0">
                <a:solidFill>
                  <a:srgbClr val="000000"/>
                </a:solidFill>
                <a:latin typeface="+mn-lt"/>
                <a:ea typeface="+mn-ea"/>
                <a:cs typeface="+mn-cs"/>
              </a:rPr>
              <a:t>Example: Google </a:t>
            </a:r>
          </a:p>
          <a:p>
            <a:pPr marL="1141603" lvl="2" indent="-284353">
              <a:spcAft>
                <a:spcPct val="0"/>
              </a:spcAft>
              <a:buSzPts val="2400"/>
            </a:pPr>
            <a:r>
              <a:rPr lang="en-US" altLang="en-US" sz="2400" kern="1200" dirty="0">
                <a:solidFill>
                  <a:srgbClr val="000000"/>
                </a:solidFill>
                <a:latin typeface="+mn-lt"/>
                <a:ea typeface="+mn-ea"/>
                <a:cs typeface="+mn-cs"/>
              </a:rPr>
              <a:t>Google Maps, Gmail, and so on</a:t>
            </a:r>
          </a:p>
          <a:p>
            <a:pPr marL="255651" lvl="0" indent="-255651">
              <a:spcBef>
                <a:spcPts val="0"/>
              </a:spcBef>
              <a:spcAft>
                <a:spcPct val="0"/>
              </a:spcAft>
              <a:buSzPts val="2400"/>
              <a:tabLst/>
            </a:pPr>
            <a:endParaRPr lang="en-US" altLang="en-US" sz="2400" b="1" kern="1200" dirty="0">
              <a:solidFill>
                <a:srgbClr val="000000"/>
              </a:solidFill>
              <a:latin typeface="+mn-lt"/>
              <a:ea typeface="+mn-ea"/>
              <a:cs typeface="+mn-cs"/>
            </a:endParaRPr>
          </a:p>
          <a:p>
            <a:pPr marL="255651" lvl="0" indent="-255651">
              <a:spcBef>
                <a:spcPts val="0"/>
              </a:spcBef>
              <a:spcAft>
                <a:spcPct val="0"/>
              </a:spcAft>
              <a:buSzPts val="2400"/>
              <a:tabLst/>
            </a:pPr>
            <a:r>
              <a:rPr lang="en-US" altLang="en-US" sz="2400" b="1" kern="1200" dirty="0">
                <a:solidFill>
                  <a:srgbClr val="000000"/>
                </a:solidFill>
                <a:latin typeface="+mn-lt"/>
                <a:ea typeface="+mn-ea"/>
                <a:cs typeface="+mn-cs"/>
              </a:rPr>
              <a:t>Value proposition</a:t>
            </a:r>
          </a:p>
          <a:p>
            <a:pPr marL="741553" lvl="1" indent="-284353">
              <a:spcAft>
                <a:spcPct val="0"/>
              </a:spcAft>
              <a:buSzPts val="2400"/>
            </a:pPr>
            <a:r>
              <a:rPr lang="en-US" altLang="en-US" sz="2400" kern="1200" dirty="0">
                <a:solidFill>
                  <a:srgbClr val="000000"/>
                </a:solidFill>
                <a:latin typeface="+mn-lt"/>
                <a:ea typeface="+mn-ea"/>
                <a:cs typeface="+mn-cs"/>
              </a:rPr>
              <a:t>Valuable, convenient, time-saving, low-cost alternatives to traditional service providers</a:t>
            </a:r>
          </a:p>
          <a:p>
            <a:pPr marL="255651" indent="-255651">
              <a:spcBef>
                <a:spcPts val="0"/>
              </a:spcBef>
              <a:spcAft>
                <a:spcPct val="0"/>
              </a:spcAft>
              <a:buSzPts val="2400"/>
              <a:tabLst/>
            </a:pPr>
            <a:endParaRPr lang="en-US" altLang="en-US" sz="2400" b="1" kern="1200" dirty="0">
              <a:solidFill>
                <a:srgbClr val="000000"/>
              </a:solidFill>
              <a:latin typeface="+mn-lt"/>
              <a:ea typeface="+mn-ea"/>
              <a:cs typeface="+mn-cs"/>
            </a:endParaRPr>
          </a:p>
          <a:p>
            <a:pPr marL="255651" indent="-255651">
              <a:spcBef>
                <a:spcPts val="0"/>
              </a:spcBef>
              <a:spcAft>
                <a:spcPct val="0"/>
              </a:spcAft>
              <a:buSzPts val="2400"/>
              <a:tabLst/>
            </a:pPr>
            <a:r>
              <a:rPr lang="en-US" altLang="en-US" sz="2400" b="1" kern="1200" dirty="0">
                <a:solidFill>
                  <a:srgbClr val="000000"/>
                </a:solidFill>
                <a:latin typeface="+mn-lt"/>
                <a:ea typeface="+mn-ea"/>
                <a:cs typeface="+mn-cs"/>
              </a:rPr>
              <a:t>Revenue models:</a:t>
            </a:r>
          </a:p>
          <a:p>
            <a:pPr marL="741553" lvl="1" indent="-284353">
              <a:spcAft>
                <a:spcPct val="0"/>
              </a:spcAft>
              <a:buSzPts val="2400"/>
            </a:pPr>
            <a:r>
              <a:rPr lang="en-US" altLang="en-US" sz="2400" kern="1200" dirty="0">
                <a:solidFill>
                  <a:srgbClr val="000000"/>
                </a:solidFill>
                <a:latin typeface="+mn-lt"/>
                <a:ea typeface="+mn-ea"/>
                <a:cs typeface="+mn-cs"/>
              </a:rPr>
              <a:t>Sales of services, subscription fees, advertising, sales of marketing data</a:t>
            </a:r>
          </a:p>
        </p:txBody>
      </p:sp>
    </p:spTree>
    <p:extLst>
      <p:ext uri="{BB962C8B-B14F-4D97-AF65-F5344CB8AC3E}">
        <p14:creationId xmlns:p14="http://schemas.microsoft.com/office/powerpoint/2010/main" val="197246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B2B Business Models</a:t>
            </a:r>
          </a:p>
        </p:txBody>
      </p:sp>
      <p:sp>
        <p:nvSpPr>
          <p:cNvPr id="3" name="Text Placeholder 2"/>
          <p:cNvSpPr>
            <a:spLocks noGrp="1"/>
          </p:cNvSpPr>
          <p:nvPr>
            <p:ph type="body" idx="1"/>
          </p:nvPr>
        </p:nvSpPr>
        <p:spPr>
          <a:xfrm>
            <a:off x="457200" y="1312650"/>
            <a:ext cx="8229600" cy="4759538"/>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Net marketplaces</a:t>
            </a:r>
          </a:p>
          <a:p>
            <a:pPr marL="741553" lvl="1" indent="-284353">
              <a:lnSpc>
                <a:spcPct val="150000"/>
              </a:lnSpc>
              <a:spcAft>
                <a:spcPct val="0"/>
              </a:spcAft>
              <a:buSzPts val="2400"/>
            </a:pPr>
            <a:r>
              <a:rPr lang="pt-BR" sz="2400" kern="1200" dirty="0">
                <a:solidFill>
                  <a:srgbClr val="000000"/>
                </a:solidFill>
                <a:latin typeface="+mn-lt"/>
                <a:ea typeface="+mn-ea"/>
                <a:cs typeface="+mn-cs"/>
              </a:rPr>
              <a:t>E-distributor</a:t>
            </a:r>
            <a:endParaRPr lang="en-US" sz="2400" kern="1200" dirty="0">
              <a:solidFill>
                <a:srgbClr val="000000"/>
              </a:solidFill>
              <a:latin typeface="+mn-lt"/>
              <a:ea typeface="+mn-ea"/>
              <a:cs typeface="+mn-cs"/>
            </a:endParaRPr>
          </a:p>
          <a:p>
            <a:pPr marL="741553" lvl="1" indent="-284353">
              <a:lnSpc>
                <a:spcPct val="150000"/>
              </a:lnSpc>
              <a:spcAft>
                <a:spcPct val="0"/>
              </a:spcAft>
              <a:buSzPts val="2400"/>
            </a:pPr>
            <a:r>
              <a:rPr lang="pt-BR" sz="2400" kern="1200" dirty="0">
                <a:solidFill>
                  <a:srgbClr val="000000"/>
                </a:solidFill>
                <a:latin typeface="+mn-lt"/>
                <a:ea typeface="+mn-ea"/>
                <a:cs typeface="+mn-cs"/>
              </a:rPr>
              <a:t>E-procurement</a:t>
            </a:r>
            <a:endParaRPr lang="en-US" sz="2400" kern="1200" dirty="0">
              <a:solidFill>
                <a:srgbClr val="000000"/>
              </a:solidFill>
              <a:latin typeface="+mn-lt"/>
              <a:ea typeface="+mn-ea"/>
              <a:cs typeface="+mn-cs"/>
            </a:endParaRPr>
          </a:p>
          <a:p>
            <a:pPr marL="741553" lvl="1" indent="-284353">
              <a:lnSpc>
                <a:spcPct val="150000"/>
              </a:lnSpc>
              <a:spcAft>
                <a:spcPct val="0"/>
              </a:spcAft>
              <a:buSzPts val="2400"/>
            </a:pPr>
            <a:r>
              <a:rPr lang="en-US" sz="2400" kern="1200" dirty="0">
                <a:solidFill>
                  <a:srgbClr val="000000"/>
                </a:solidFill>
                <a:latin typeface="+mn-lt"/>
                <a:ea typeface="+mn-ea"/>
                <a:cs typeface="+mn-cs"/>
              </a:rPr>
              <a:t>Exchange</a:t>
            </a:r>
          </a:p>
          <a:p>
            <a:pPr marL="741553" lvl="1" indent="-284353">
              <a:lnSpc>
                <a:spcPct val="150000"/>
              </a:lnSpc>
              <a:spcAft>
                <a:spcPct val="0"/>
              </a:spcAft>
              <a:buSzPts val="2400"/>
            </a:pPr>
            <a:r>
              <a:rPr lang="en-US" sz="2400" kern="1200" dirty="0">
                <a:solidFill>
                  <a:srgbClr val="000000"/>
                </a:solidFill>
                <a:latin typeface="+mn-lt"/>
                <a:ea typeface="+mn-ea"/>
                <a:cs typeface="+mn-cs"/>
              </a:rPr>
              <a:t>Industry consortium</a:t>
            </a:r>
          </a:p>
          <a:p>
            <a:pPr marL="255651" indent="-255651">
              <a:spcBef>
                <a:spcPts val="0"/>
              </a:spcBef>
              <a:spcAft>
                <a:spcPct val="0"/>
              </a:spcAft>
              <a:buSzPts val="2400"/>
              <a:tabLst/>
            </a:pPr>
            <a:endParaRPr lang="en-US" sz="2400" b="1" kern="1200" dirty="0">
              <a:solidFill>
                <a:srgbClr val="000000"/>
              </a:solidFill>
              <a:latin typeface="+mn-lt"/>
              <a:ea typeface="+mn-ea"/>
              <a:cs typeface="+mn-cs"/>
            </a:endParaRPr>
          </a:p>
          <a:p>
            <a:pPr marL="255651" indent="-255651">
              <a:spcBef>
                <a:spcPts val="0"/>
              </a:spcBef>
              <a:spcAft>
                <a:spcPct val="0"/>
              </a:spcAft>
              <a:buSzPts val="2400"/>
              <a:tabLst/>
            </a:pPr>
            <a:r>
              <a:rPr lang="en-US" sz="2400" b="1" kern="1200" dirty="0">
                <a:solidFill>
                  <a:srgbClr val="000000"/>
                </a:solidFill>
                <a:latin typeface="+mn-lt"/>
                <a:ea typeface="+mn-ea"/>
                <a:cs typeface="+mn-cs"/>
              </a:rPr>
              <a:t>Private B2B networks</a:t>
            </a:r>
          </a:p>
        </p:txBody>
      </p:sp>
    </p:spTree>
    <p:extLst>
      <p:ext uri="{BB962C8B-B14F-4D97-AF65-F5344CB8AC3E}">
        <p14:creationId xmlns:p14="http://schemas.microsoft.com/office/powerpoint/2010/main" val="451832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B2B Models: E-distributor</a:t>
            </a:r>
          </a:p>
        </p:txBody>
      </p:sp>
      <p:sp>
        <p:nvSpPr>
          <p:cNvPr id="3" name="Text Placeholder 2"/>
          <p:cNvSpPr>
            <a:spLocks noGrp="1"/>
          </p:cNvSpPr>
          <p:nvPr>
            <p:ph type="body" idx="1"/>
          </p:nvPr>
        </p:nvSpPr>
        <p:spPr>
          <a:xfrm>
            <a:off x="457200" y="1414462"/>
            <a:ext cx="8229600" cy="4657725"/>
          </a:xfrm>
        </p:spPr>
        <p:txBody>
          <a:bodyPr wrap="square" lIns="91425" tIns="91425" rIns="91425" bIns="91425">
            <a:noAutofit/>
          </a:bodyPr>
          <a:lstStyle/>
          <a:p>
            <a:pPr marL="255651" lvl="0" indent="-255651">
              <a:spcAft>
                <a:spcPts val="1200"/>
              </a:spcAft>
              <a:buSzPts val="2400"/>
              <a:tabLst/>
            </a:pPr>
            <a:r>
              <a:rPr lang="en-US" sz="2400" b="1" kern="1200" dirty="0">
                <a:solidFill>
                  <a:srgbClr val="000000"/>
                </a:solidFill>
                <a:latin typeface="+mn-lt"/>
                <a:ea typeface="+mn-ea"/>
                <a:cs typeface="+mn-cs"/>
              </a:rPr>
              <a:t>Version of retail and wholesale store, M</a:t>
            </a:r>
            <a:r>
              <a:rPr lang="en-US" sz="100" b="1" kern="1200" dirty="0">
                <a:solidFill>
                  <a:srgbClr val="000000"/>
                </a:solidFill>
                <a:latin typeface="+mn-lt"/>
                <a:ea typeface="+mn-ea"/>
                <a:cs typeface="+mn-cs"/>
              </a:rPr>
              <a:t> </a:t>
            </a:r>
            <a:r>
              <a:rPr lang="en-US" sz="2400" b="1" kern="1200" dirty="0">
                <a:solidFill>
                  <a:srgbClr val="000000"/>
                </a:solidFill>
                <a:latin typeface="+mn-lt"/>
                <a:ea typeface="+mn-ea"/>
                <a:cs typeface="+mn-cs"/>
              </a:rPr>
              <a:t>R</a:t>
            </a:r>
            <a:r>
              <a:rPr lang="en-US" sz="100" b="1" kern="1200" dirty="0">
                <a:solidFill>
                  <a:srgbClr val="000000"/>
                </a:solidFill>
                <a:latin typeface="+mn-lt"/>
                <a:ea typeface="+mn-ea"/>
                <a:cs typeface="+mn-cs"/>
              </a:rPr>
              <a:t> </a:t>
            </a:r>
            <a:r>
              <a:rPr lang="en-US" sz="2400" b="1" kern="1200" dirty="0">
                <a:solidFill>
                  <a:srgbClr val="000000"/>
                </a:solidFill>
                <a:latin typeface="+mn-lt"/>
                <a:ea typeface="+mn-ea"/>
                <a:cs typeface="+mn-cs"/>
              </a:rPr>
              <a:t>O goods, and indirect goods</a:t>
            </a:r>
          </a:p>
          <a:p>
            <a:pPr marL="255651" lvl="0"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ts val="1200"/>
              </a:spcAft>
              <a:buSzPts val="2400"/>
              <a:tabLst/>
            </a:pPr>
            <a:r>
              <a:rPr lang="en-US" sz="2400" b="1" kern="1200" dirty="0">
                <a:solidFill>
                  <a:srgbClr val="000000"/>
                </a:solidFill>
                <a:latin typeface="+mn-lt"/>
                <a:ea typeface="+mn-ea"/>
                <a:cs typeface="+mn-cs"/>
              </a:rPr>
              <a:t>Owned by one company seeking to serve many customers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ts val="1200"/>
              </a:spcAft>
              <a:buSzPts val="2400"/>
              <a:tabLst/>
            </a:pPr>
            <a:r>
              <a:rPr lang="en-US" sz="2400" b="1" kern="1200" dirty="0">
                <a:solidFill>
                  <a:srgbClr val="000000"/>
                </a:solidFill>
                <a:latin typeface="+mn-lt"/>
                <a:ea typeface="+mn-ea"/>
                <a:cs typeface="+mn-cs"/>
              </a:rPr>
              <a:t>Revenue model: </a:t>
            </a:r>
            <a:r>
              <a:rPr lang="en-US" sz="2400" kern="1200" dirty="0">
                <a:solidFill>
                  <a:srgbClr val="000000"/>
                </a:solidFill>
                <a:latin typeface="+mn-lt"/>
                <a:ea typeface="+mn-ea"/>
                <a:cs typeface="+mn-cs"/>
              </a:rPr>
              <a:t>Sales of goods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ts val="1200"/>
              </a:spcAft>
              <a:buSzPts val="2400"/>
              <a:tabLst/>
            </a:pPr>
            <a:r>
              <a:rPr lang="en-US" sz="2400" b="1" kern="1200" dirty="0">
                <a:solidFill>
                  <a:srgbClr val="000000"/>
                </a:solidFill>
                <a:latin typeface="+mn-lt"/>
                <a:ea typeface="+mn-ea"/>
                <a:cs typeface="+mn-cs"/>
              </a:rPr>
              <a:t>Example:  </a:t>
            </a:r>
            <a:r>
              <a:rPr lang="en-US" sz="2400" kern="1200" dirty="0">
                <a:solidFill>
                  <a:srgbClr val="000000"/>
                </a:solidFill>
                <a:latin typeface="+mn-lt"/>
                <a:ea typeface="+mn-ea"/>
                <a:cs typeface="+mn-cs"/>
              </a:rPr>
              <a:t>Cisco Systems</a:t>
            </a:r>
          </a:p>
        </p:txBody>
      </p:sp>
    </p:spTree>
    <p:extLst>
      <p:ext uri="{BB962C8B-B14F-4D97-AF65-F5344CB8AC3E}">
        <p14:creationId xmlns:p14="http://schemas.microsoft.com/office/powerpoint/2010/main" val="2164099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299104"/>
          </a:xfrm>
        </p:spPr>
        <p:txBody>
          <a:bodyPr tIns="91425">
            <a:noAutofit/>
          </a:bodyPr>
          <a:lstStyle/>
          <a:p>
            <a:pPr lvl="0">
              <a:spcBef>
                <a:spcPct val="0"/>
              </a:spcBef>
              <a:buClrTx/>
            </a:pPr>
            <a:r>
              <a:rPr lang="en-US" kern="1200" dirty="0">
                <a:latin typeface="+mn-lt"/>
                <a:ea typeface="+mj-ea"/>
                <a:cs typeface="Times New Roman" panose="02020603050405020304" pitchFamily="18" charset="0"/>
              </a:rPr>
              <a:t>B2B Models: E-procurement Companies</a:t>
            </a:r>
          </a:p>
        </p:txBody>
      </p:sp>
      <p:sp>
        <p:nvSpPr>
          <p:cNvPr id="3" name="Text Placeholder 2"/>
          <p:cNvSpPr>
            <a:spLocks noGrp="1"/>
          </p:cNvSpPr>
          <p:nvPr>
            <p:ph type="body" idx="1"/>
          </p:nvPr>
        </p:nvSpPr>
        <p:spPr>
          <a:xfrm>
            <a:off x="457200" y="1628774"/>
            <a:ext cx="8515350" cy="5229225"/>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Creates digital markets where participants transact for indirect goods</a:t>
            </a:r>
          </a:p>
          <a:p>
            <a:pPr marL="741553" lvl="1" indent="-284353">
              <a:spcAft>
                <a:spcPct val="0"/>
              </a:spcAft>
              <a:buSzPts val="2400"/>
            </a:pPr>
            <a:r>
              <a:rPr lang="en-US" sz="2400" kern="1200" dirty="0">
                <a:solidFill>
                  <a:srgbClr val="000000"/>
                </a:solidFill>
                <a:latin typeface="+mn-lt"/>
                <a:ea typeface="+mn-ea"/>
                <a:cs typeface="+mn-cs"/>
              </a:rPr>
              <a:t>B2B service providers, S</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a</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a</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S and P</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a</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a</a:t>
            </a:r>
            <a:r>
              <a:rPr lang="en-US" sz="100" kern="1200" dirty="0">
                <a:solidFill>
                  <a:srgbClr val="000000"/>
                </a:solidFill>
                <a:latin typeface="+mn-lt"/>
                <a:ea typeface="+mn-ea"/>
                <a:cs typeface="+mn-cs"/>
              </a:rPr>
              <a:t> </a:t>
            </a:r>
            <a:r>
              <a:rPr lang="en-US" sz="2400" kern="1200" dirty="0">
                <a:solidFill>
                  <a:srgbClr val="000000"/>
                </a:solidFill>
                <a:latin typeface="+mn-lt"/>
                <a:ea typeface="+mn-ea"/>
                <a:cs typeface="+mn-cs"/>
              </a:rPr>
              <a:t>S providers</a:t>
            </a:r>
          </a:p>
          <a:p>
            <a:pPr marL="741553" lvl="1" indent="-284353">
              <a:spcAft>
                <a:spcPct val="0"/>
              </a:spcAft>
              <a:buSzPts val="2400"/>
            </a:pPr>
            <a:r>
              <a:rPr lang="en-US" sz="2400" kern="1200" dirty="0">
                <a:solidFill>
                  <a:srgbClr val="000000"/>
                </a:solidFill>
                <a:latin typeface="+mn-lt"/>
                <a:ea typeface="+mn-ea"/>
                <a:cs typeface="+mn-cs"/>
              </a:rPr>
              <a:t>Scale economies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Revenue model: </a:t>
            </a:r>
            <a:r>
              <a:rPr lang="en-US" sz="2400" kern="1200" dirty="0">
                <a:solidFill>
                  <a:srgbClr val="000000"/>
                </a:solidFill>
                <a:latin typeface="+mn-lt"/>
                <a:ea typeface="+mn-ea"/>
                <a:cs typeface="+mn-cs"/>
              </a:rPr>
              <a:t>Service fees, supply-chain management, fulfillment services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Example:  </a:t>
            </a:r>
            <a:r>
              <a:rPr lang="en-US" sz="2400" kern="1200" dirty="0">
                <a:solidFill>
                  <a:srgbClr val="000000"/>
                </a:solidFill>
                <a:latin typeface="+mn-lt"/>
                <a:ea typeface="+mn-ea"/>
                <a:cs typeface="+mn-cs"/>
              </a:rPr>
              <a:t>Google</a:t>
            </a:r>
          </a:p>
        </p:txBody>
      </p:sp>
    </p:spTree>
    <p:extLst>
      <p:ext uri="{BB962C8B-B14F-4D97-AF65-F5344CB8AC3E}">
        <p14:creationId xmlns:p14="http://schemas.microsoft.com/office/powerpoint/2010/main" val="1127719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B2B Models: Exchanges</a:t>
            </a:r>
          </a:p>
        </p:txBody>
      </p:sp>
      <p:sp>
        <p:nvSpPr>
          <p:cNvPr id="3" name="Text Placeholder 2"/>
          <p:cNvSpPr>
            <a:spLocks noGrp="1"/>
          </p:cNvSpPr>
          <p:nvPr>
            <p:ph type="body" idx="1"/>
          </p:nvPr>
        </p:nvSpPr>
        <p:spPr>
          <a:xfrm>
            <a:off x="571500" y="1312650"/>
            <a:ext cx="8115300" cy="5145300"/>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Independently owned vertical digital marketplace for direct inputs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Revenue model: </a:t>
            </a:r>
            <a:r>
              <a:rPr lang="en-US" sz="2400" kern="1200" dirty="0">
                <a:solidFill>
                  <a:srgbClr val="000000"/>
                </a:solidFill>
                <a:latin typeface="+mn-lt"/>
                <a:ea typeface="+mn-ea"/>
                <a:cs typeface="+mn-cs"/>
              </a:rPr>
              <a:t>Transaction, commission fees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Create powerful competition between suppliers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Tend to force suppliers into powerful price competition; number of exchanges has dropped dramatically</a:t>
            </a:r>
          </a:p>
          <a:p>
            <a:pPr marL="255651" lvl="0" indent="-255651">
              <a:spcAft>
                <a:spcPct val="0"/>
              </a:spcAft>
              <a:buSzPts val="2400"/>
              <a:tabLst/>
            </a:pPr>
            <a:r>
              <a:rPr lang="en-US" sz="2400" b="1" kern="1200" dirty="0">
                <a:solidFill>
                  <a:srgbClr val="000000"/>
                </a:solidFill>
                <a:latin typeface="+mn-lt"/>
                <a:ea typeface="+mn-ea"/>
                <a:cs typeface="+mn-cs"/>
              </a:rPr>
              <a:t>Example: </a:t>
            </a:r>
            <a:r>
              <a:rPr lang="en-US" sz="2400" kern="1200" dirty="0">
                <a:solidFill>
                  <a:srgbClr val="000000"/>
                </a:solidFill>
                <a:latin typeface="+mn-lt"/>
                <a:ea typeface="+mn-ea"/>
                <a:cs typeface="+mn-cs"/>
              </a:rPr>
              <a:t>Go2Paper</a:t>
            </a:r>
          </a:p>
          <a:p>
            <a:pPr marL="255651" lvl="0" indent="-255651">
              <a:spcAft>
                <a:spcPct val="0"/>
              </a:spcAft>
              <a:buSzPts val="2400"/>
              <a:tabLst/>
            </a:pPr>
            <a:endParaRPr lang="en-US" sz="2400" b="1" kern="1200" dirty="0">
              <a:solidFill>
                <a:srgbClr val="000000"/>
              </a:solidFill>
              <a:latin typeface="+mn-lt"/>
              <a:ea typeface="+mn-ea"/>
              <a:cs typeface="+mn-cs"/>
            </a:endParaRPr>
          </a:p>
        </p:txBody>
      </p:sp>
    </p:spTree>
    <p:extLst>
      <p:ext uri="{BB962C8B-B14F-4D97-AF65-F5344CB8AC3E}">
        <p14:creationId xmlns:p14="http://schemas.microsoft.com/office/powerpoint/2010/main" val="1258747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B2B Models: Industry Consortia</a:t>
            </a:r>
          </a:p>
        </p:txBody>
      </p:sp>
      <p:sp>
        <p:nvSpPr>
          <p:cNvPr id="3" name="Text Placeholder 2"/>
          <p:cNvSpPr>
            <a:spLocks noGrp="1"/>
          </p:cNvSpPr>
          <p:nvPr>
            <p:ph type="body" idx="1"/>
          </p:nvPr>
        </p:nvSpPr>
        <p:spPr>
          <a:xfrm>
            <a:off x="457200" y="1443037"/>
            <a:ext cx="8515350" cy="4886325"/>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Industry-owned vertical digital marketplace open to select suppliers</a:t>
            </a:r>
          </a:p>
          <a:p>
            <a:pPr marL="255651"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More successful than exchanges</a:t>
            </a:r>
          </a:p>
          <a:p>
            <a:pPr marL="741553" lvl="1" indent="-284353">
              <a:spcAft>
                <a:spcPct val="0"/>
              </a:spcAft>
              <a:buSzPts val="2400"/>
            </a:pPr>
            <a:r>
              <a:rPr lang="en-US" sz="2400" kern="1200" dirty="0">
                <a:solidFill>
                  <a:srgbClr val="000000"/>
                </a:solidFill>
                <a:latin typeface="+mn-lt"/>
                <a:ea typeface="+mn-ea"/>
                <a:cs typeface="+mn-cs"/>
              </a:rPr>
              <a:t>Sponsored by powerful industry players</a:t>
            </a:r>
          </a:p>
          <a:p>
            <a:pPr marL="741553" lvl="1" indent="-284353">
              <a:spcAft>
                <a:spcPct val="0"/>
              </a:spcAft>
              <a:buSzPts val="2400"/>
            </a:pPr>
            <a:r>
              <a:rPr lang="en-US" sz="2400" kern="1200" dirty="0">
                <a:solidFill>
                  <a:srgbClr val="000000"/>
                </a:solidFill>
                <a:latin typeface="+mn-lt"/>
                <a:ea typeface="+mn-ea"/>
                <a:cs typeface="+mn-cs"/>
              </a:rPr>
              <a:t>Strengthen traditional purchasing behavior</a:t>
            </a:r>
          </a:p>
          <a:p>
            <a:pPr marL="255651" lvl="0"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Revenue model: </a:t>
            </a:r>
            <a:r>
              <a:rPr lang="en-US" sz="2400" kern="1200" dirty="0">
                <a:solidFill>
                  <a:srgbClr val="000000"/>
                </a:solidFill>
                <a:latin typeface="+mn-lt"/>
                <a:ea typeface="+mn-ea"/>
                <a:cs typeface="+mn-cs"/>
              </a:rPr>
              <a:t>Transaction, commission fees</a:t>
            </a:r>
          </a:p>
          <a:p>
            <a:pPr marL="255651" lvl="0"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Example: </a:t>
            </a:r>
            <a:r>
              <a:rPr lang="en-US" sz="2400" kern="1200" dirty="0">
                <a:solidFill>
                  <a:srgbClr val="000000"/>
                </a:solidFill>
                <a:latin typeface="+mn-lt"/>
                <a:ea typeface="+mn-ea"/>
                <a:cs typeface="+mn-cs"/>
              </a:rPr>
              <a:t>SupplyOn</a:t>
            </a:r>
          </a:p>
        </p:txBody>
      </p:sp>
    </p:spTree>
    <p:extLst>
      <p:ext uri="{BB962C8B-B14F-4D97-AF65-F5344CB8AC3E}">
        <p14:creationId xmlns:p14="http://schemas.microsoft.com/office/powerpoint/2010/main" val="3352934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B2B Models: Private B2B Networks</a:t>
            </a:r>
          </a:p>
        </p:txBody>
      </p:sp>
      <p:sp>
        <p:nvSpPr>
          <p:cNvPr id="3" name="Text Placeholder 2"/>
          <p:cNvSpPr>
            <a:spLocks noGrp="1"/>
          </p:cNvSpPr>
          <p:nvPr>
            <p:ph type="body" idx="1"/>
          </p:nvPr>
        </p:nvSpPr>
        <p:spPr>
          <a:xfrm>
            <a:off x="271463" y="1485901"/>
            <a:ext cx="8415337" cy="4557712"/>
          </a:xfrm>
        </p:spPr>
        <p:txBody>
          <a:bodyPr wrap="square" lIns="91425" tIns="91425" rIns="91425" bIns="91425">
            <a:noAutofit/>
          </a:bodyPr>
          <a:lstStyle/>
          <a:p>
            <a:pPr marL="255651" lvl="0" indent="-255651">
              <a:spcAft>
                <a:spcPct val="0"/>
              </a:spcAft>
              <a:buSzPts val="2400"/>
              <a:tabLst/>
            </a:pPr>
            <a:r>
              <a:rPr lang="en-US" altLang="en-US" sz="2400" b="1" kern="1200" dirty="0">
                <a:solidFill>
                  <a:srgbClr val="000000"/>
                </a:solidFill>
                <a:latin typeface="+mn-lt"/>
                <a:ea typeface="+mn-ea"/>
                <a:cs typeface="+mn-cs"/>
              </a:rPr>
              <a:t>Digital network used to coordinate among firms engaged in business together</a:t>
            </a:r>
          </a:p>
          <a:p>
            <a:pPr marL="255651" lvl="0" indent="-255651">
              <a:spcBef>
                <a:spcPts val="0"/>
              </a:spcBef>
              <a:buSzPts val="2400"/>
              <a:tabLst/>
            </a:pPr>
            <a:endParaRPr lang="en-US" altLang="en-US" sz="2400" b="1" kern="1200" dirty="0">
              <a:solidFill>
                <a:srgbClr val="000000"/>
              </a:solidFill>
              <a:latin typeface="+mn-lt"/>
              <a:ea typeface="+mn-ea"/>
              <a:cs typeface="+mn-cs"/>
            </a:endParaRPr>
          </a:p>
          <a:p>
            <a:pPr marL="255651" lvl="0" indent="-255651">
              <a:spcAft>
                <a:spcPct val="0"/>
              </a:spcAft>
              <a:buSzPts val="2400"/>
              <a:tabLst/>
            </a:pPr>
            <a:r>
              <a:rPr lang="en-US" altLang="en-US" sz="2400" b="1" kern="1200" dirty="0">
                <a:solidFill>
                  <a:srgbClr val="000000"/>
                </a:solidFill>
                <a:latin typeface="+mn-lt"/>
                <a:ea typeface="+mn-ea"/>
                <a:cs typeface="+mn-cs"/>
              </a:rPr>
              <a:t>Typically evolve out of large company</a:t>
            </a: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s internal enterprise system</a:t>
            </a:r>
          </a:p>
          <a:p>
            <a:pPr marL="741553" lvl="1" indent="-284353">
              <a:spcAft>
                <a:spcPct val="0"/>
              </a:spcAft>
              <a:buSzPts val="2400"/>
            </a:pPr>
            <a:r>
              <a:rPr lang="en-US" altLang="ja-JP" sz="2400" kern="1200" dirty="0">
                <a:solidFill>
                  <a:srgbClr val="000000"/>
                </a:solidFill>
                <a:latin typeface="+mn-lt"/>
                <a:cs typeface="+mn-cs"/>
              </a:rPr>
              <a:t>Key, trusted, long-term suppliers invited to network</a:t>
            </a:r>
          </a:p>
          <a:p>
            <a:pPr marL="255651" lvl="0" indent="-255651">
              <a:spcBef>
                <a:spcPts val="0"/>
              </a:spcBef>
              <a:buSzPts val="2400"/>
              <a:tabLst/>
            </a:pPr>
            <a:endParaRPr lang="en-US" altLang="en-US" sz="2400" b="1" kern="1200" dirty="0">
              <a:solidFill>
                <a:srgbClr val="000000"/>
              </a:solidFill>
              <a:latin typeface="+mn-lt"/>
              <a:ea typeface="+mn-ea"/>
              <a:cs typeface="+mn-cs"/>
            </a:endParaRPr>
          </a:p>
          <a:p>
            <a:pPr marL="255651" lvl="0" indent="-255651">
              <a:spcAft>
                <a:spcPct val="0"/>
              </a:spcAft>
              <a:buSzPts val="2400"/>
              <a:tabLst/>
            </a:pPr>
            <a:r>
              <a:rPr lang="en-US" altLang="en-US" sz="2400" b="1" kern="1200" dirty="0">
                <a:solidFill>
                  <a:srgbClr val="000000"/>
                </a:solidFill>
                <a:latin typeface="+mn-lt"/>
                <a:ea typeface="+mn-ea"/>
                <a:cs typeface="+mn-cs"/>
              </a:rPr>
              <a:t>Example: Walmart</a:t>
            </a:r>
            <a:r>
              <a:rPr lang="en-IN" altLang="ja-JP" sz="2400" b="1" kern="1200" dirty="0">
                <a:solidFill>
                  <a:srgbClr val="000000"/>
                </a:solidFill>
                <a:latin typeface="+mn-lt"/>
                <a:cs typeface="+mn-cs"/>
              </a:rPr>
              <a:t>’</a:t>
            </a:r>
            <a:r>
              <a:rPr lang="en-US" altLang="ja-JP" sz="2400" b="1" kern="1200" dirty="0">
                <a:solidFill>
                  <a:srgbClr val="000000"/>
                </a:solidFill>
                <a:latin typeface="+mn-lt"/>
                <a:cs typeface="+mn-cs"/>
              </a:rPr>
              <a:t>s network for suppliers</a:t>
            </a:r>
          </a:p>
        </p:txBody>
      </p:sp>
    </p:spTree>
    <p:extLst>
      <p:ext uri="{BB962C8B-B14F-4D97-AF65-F5344CB8AC3E}">
        <p14:creationId xmlns:p14="http://schemas.microsoft.com/office/powerpoint/2010/main" val="1770601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How </a:t>
            </a:r>
            <a:r>
              <a:rPr lang="pt-BR" kern="1200" dirty="0">
                <a:latin typeface="+mn-lt"/>
                <a:ea typeface="+mj-ea"/>
                <a:cs typeface="Times New Roman" panose="02020603050405020304" pitchFamily="18" charset="0"/>
              </a:rPr>
              <a:t>E-Commerce </a:t>
            </a:r>
            <a:r>
              <a:rPr lang="en-US" kern="1200" dirty="0">
                <a:latin typeface="+mn-lt"/>
                <a:ea typeface="+mj-ea"/>
                <a:cs typeface="Times New Roman" panose="02020603050405020304" pitchFamily="18" charset="0"/>
              </a:rPr>
              <a:t>Changes Business</a:t>
            </a:r>
          </a:p>
        </p:txBody>
      </p:sp>
      <p:sp>
        <p:nvSpPr>
          <p:cNvPr id="3" name="Text Placeholder 2"/>
          <p:cNvSpPr>
            <a:spLocks noGrp="1"/>
          </p:cNvSpPr>
          <p:nvPr>
            <p:ph type="body" idx="1"/>
          </p:nvPr>
        </p:nvSpPr>
        <p:spPr>
          <a:xfrm>
            <a:off x="457200" y="1600199"/>
            <a:ext cx="8515350" cy="5042429"/>
          </a:xfrm>
        </p:spPr>
        <p:txBody>
          <a:bodyPr wrap="square" lIns="91425" tIns="91425" rIns="91425" bIns="91425">
            <a:noAutofit/>
          </a:bodyPr>
          <a:lstStyle/>
          <a:p>
            <a:pPr marL="255651" lvl="0" indent="-255651">
              <a:spcAft>
                <a:spcPct val="0"/>
              </a:spcAft>
              <a:buSzPts val="2400"/>
              <a:tabLst/>
              <a:defRPr/>
            </a:pPr>
            <a:r>
              <a:rPr lang="pt-BR" sz="2400" b="1" kern="1200" dirty="0">
                <a:solidFill>
                  <a:srgbClr val="000000"/>
                </a:solidFill>
                <a:latin typeface="+mn-lt"/>
                <a:ea typeface="+mn-ea"/>
                <a:cs typeface="+mn-cs"/>
              </a:rPr>
              <a:t>E-commerce </a:t>
            </a:r>
            <a:r>
              <a:rPr lang="en-US" sz="2400" b="1" kern="1200" dirty="0">
                <a:solidFill>
                  <a:srgbClr val="000000"/>
                </a:solidFill>
                <a:latin typeface="+mn-lt"/>
                <a:ea typeface="+mn-ea"/>
                <a:cs typeface="+mn-cs"/>
              </a:rPr>
              <a:t>changes industry structure by changing:</a:t>
            </a:r>
          </a:p>
          <a:p>
            <a:pPr marL="741553" lvl="1" indent="-284353">
              <a:lnSpc>
                <a:spcPct val="150000"/>
              </a:lnSpc>
              <a:spcBef>
                <a:spcPts val="0"/>
              </a:spcBef>
              <a:spcAft>
                <a:spcPct val="0"/>
              </a:spcAft>
              <a:buSzPts val="2400"/>
              <a:defRPr/>
            </a:pPr>
            <a:r>
              <a:rPr lang="en-US" sz="2400" kern="1200" dirty="0">
                <a:solidFill>
                  <a:srgbClr val="000000"/>
                </a:solidFill>
                <a:latin typeface="+mn-lt"/>
                <a:ea typeface="ＭＳ Ｐゴシック" charset="0"/>
                <a:cs typeface="+mn-cs"/>
              </a:rPr>
              <a:t>Rivalry among existing competitors</a:t>
            </a:r>
          </a:p>
          <a:p>
            <a:pPr marL="741553" lvl="1" indent="-284353">
              <a:lnSpc>
                <a:spcPct val="150000"/>
              </a:lnSpc>
              <a:spcBef>
                <a:spcPts val="0"/>
              </a:spcBef>
              <a:spcAft>
                <a:spcPct val="0"/>
              </a:spcAft>
              <a:buSzPts val="2400"/>
              <a:defRPr/>
            </a:pPr>
            <a:r>
              <a:rPr lang="en-US" sz="2400" kern="1200" dirty="0">
                <a:solidFill>
                  <a:srgbClr val="000000"/>
                </a:solidFill>
                <a:latin typeface="+mn-lt"/>
                <a:ea typeface="ＭＳ Ｐゴシック" charset="0"/>
                <a:cs typeface="+mn-cs"/>
              </a:rPr>
              <a:t>Barriers to entry</a:t>
            </a:r>
          </a:p>
          <a:p>
            <a:pPr marL="741553" lvl="1" indent="-284353">
              <a:lnSpc>
                <a:spcPct val="150000"/>
              </a:lnSpc>
              <a:spcBef>
                <a:spcPts val="0"/>
              </a:spcBef>
              <a:spcAft>
                <a:spcPct val="0"/>
              </a:spcAft>
              <a:buSzPts val="2400"/>
              <a:defRPr/>
            </a:pPr>
            <a:r>
              <a:rPr lang="en-US" sz="2400" kern="1200" dirty="0">
                <a:solidFill>
                  <a:srgbClr val="000000"/>
                </a:solidFill>
                <a:latin typeface="+mn-lt"/>
                <a:ea typeface="ＭＳ Ｐゴシック" charset="0"/>
                <a:cs typeface="+mn-cs"/>
              </a:rPr>
              <a:t>Threat of new substitute products</a:t>
            </a:r>
          </a:p>
          <a:p>
            <a:pPr marL="741553" lvl="1" indent="-284353">
              <a:lnSpc>
                <a:spcPct val="150000"/>
              </a:lnSpc>
              <a:spcBef>
                <a:spcPts val="0"/>
              </a:spcBef>
              <a:spcAft>
                <a:spcPct val="0"/>
              </a:spcAft>
              <a:buSzPts val="2400"/>
              <a:defRPr/>
            </a:pPr>
            <a:r>
              <a:rPr lang="en-US" sz="2400" kern="1200" dirty="0">
                <a:solidFill>
                  <a:srgbClr val="000000"/>
                </a:solidFill>
                <a:latin typeface="+mn-lt"/>
                <a:ea typeface="ＭＳ Ｐゴシック" charset="0"/>
                <a:cs typeface="+mn-cs"/>
              </a:rPr>
              <a:t>Strength of suppliers</a:t>
            </a:r>
          </a:p>
          <a:p>
            <a:pPr marL="741553" lvl="1" indent="-284353">
              <a:lnSpc>
                <a:spcPct val="150000"/>
              </a:lnSpc>
              <a:spcBef>
                <a:spcPts val="0"/>
              </a:spcBef>
              <a:spcAft>
                <a:spcPct val="0"/>
              </a:spcAft>
              <a:buSzPts val="2400"/>
              <a:defRPr/>
            </a:pPr>
            <a:r>
              <a:rPr lang="en-US" sz="2400" kern="1200" dirty="0">
                <a:solidFill>
                  <a:srgbClr val="000000"/>
                </a:solidFill>
                <a:latin typeface="+mn-lt"/>
                <a:ea typeface="ＭＳ Ｐゴシック" charset="0"/>
                <a:cs typeface="+mn-cs"/>
              </a:rPr>
              <a:t>Bargaining power of buyers</a:t>
            </a:r>
          </a:p>
          <a:p>
            <a:pPr marL="255651" lvl="0" indent="-255651">
              <a:spcBef>
                <a:spcPts val="0"/>
              </a:spcBef>
              <a:buSzPts val="2400"/>
              <a:tabLst/>
              <a:defRPr/>
            </a:pPr>
            <a:endParaRPr lang="en-US" sz="2400" b="1" kern="1200" dirty="0">
              <a:solidFill>
                <a:srgbClr val="000000"/>
              </a:solidFill>
              <a:latin typeface="+mn-lt"/>
              <a:ea typeface="+mn-ea"/>
              <a:cs typeface="+mn-cs"/>
            </a:endParaRPr>
          </a:p>
          <a:p>
            <a:pPr marL="255651" lvl="0" indent="-255651">
              <a:spcBef>
                <a:spcPts val="0"/>
              </a:spcBef>
              <a:spcAft>
                <a:spcPct val="0"/>
              </a:spcAft>
              <a:buSzPts val="2400"/>
              <a:tabLst/>
              <a:defRPr/>
            </a:pPr>
            <a:r>
              <a:rPr lang="en-US" sz="2400" b="1" kern="1200" dirty="0">
                <a:solidFill>
                  <a:srgbClr val="000000"/>
                </a:solidFill>
                <a:latin typeface="+mn-lt"/>
                <a:ea typeface="ＭＳ Ｐゴシック" charset="0"/>
                <a:cs typeface="+mn-cs"/>
              </a:rPr>
              <a:t>Industry structural analysis</a:t>
            </a:r>
          </a:p>
        </p:txBody>
      </p:sp>
    </p:spTree>
    <p:extLst>
      <p:ext uri="{BB962C8B-B14F-4D97-AF65-F5344CB8AC3E}">
        <p14:creationId xmlns:p14="http://schemas.microsoft.com/office/powerpoint/2010/main" val="2928043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E" dirty="0">
                <a:latin typeface="+mn-lt"/>
              </a:rPr>
              <a:t>Industry Structural Analysis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7643" y="1740217"/>
            <a:ext cx="4174889" cy="4266329"/>
          </a:xfrm>
          <a:prstGeom prst="rect">
            <a:avLst/>
          </a:prstGeom>
        </p:spPr>
      </p:pic>
      <p:sp>
        <p:nvSpPr>
          <p:cNvPr id="5" name="Title 1"/>
          <p:cNvSpPr txBox="1">
            <a:spLocks/>
          </p:cNvSpPr>
          <p:nvPr/>
        </p:nvSpPr>
        <p:spPr>
          <a:xfrm>
            <a:off x="457200" y="1312650"/>
            <a:ext cx="8229600" cy="558879"/>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IE" sz="2000" u="sng" dirty="0"/>
              <a:t>Porters 5 Forces</a:t>
            </a:r>
          </a:p>
        </p:txBody>
      </p:sp>
    </p:spTree>
    <p:extLst>
      <p:ext uri="{BB962C8B-B14F-4D97-AF65-F5344CB8AC3E}">
        <p14:creationId xmlns:p14="http://schemas.microsoft.com/office/powerpoint/2010/main" val="97598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Industry Value Chains</a:t>
            </a:r>
          </a:p>
        </p:txBody>
      </p:sp>
      <p:sp>
        <p:nvSpPr>
          <p:cNvPr id="3" name="Text Placeholder 2"/>
          <p:cNvSpPr>
            <a:spLocks noGrp="1"/>
          </p:cNvSpPr>
          <p:nvPr>
            <p:ph type="body" idx="1"/>
          </p:nvPr>
        </p:nvSpPr>
        <p:spPr>
          <a:xfrm>
            <a:off x="457200" y="1600200"/>
            <a:ext cx="8229600" cy="3154679"/>
          </a:xfrm>
        </p:spPr>
        <p:txBody>
          <a:bodyPr wrap="square" lIns="91425" tIns="91425" rIns="91425" bIns="91425">
            <a:noAutofit/>
          </a:bodyPr>
          <a:lstStyle/>
          <a:p>
            <a:pPr marL="255651" lvl="0" indent="-255651">
              <a:spcAft>
                <a:spcPct val="0"/>
              </a:spcAft>
              <a:buSzPts val="2400"/>
              <a:tabLst/>
            </a:pPr>
            <a:r>
              <a:rPr lang="en-US" sz="2400" kern="1200" dirty="0">
                <a:solidFill>
                  <a:srgbClr val="000000"/>
                </a:solidFill>
                <a:latin typeface="+mn-lt"/>
                <a:ea typeface="+mn-ea"/>
                <a:cs typeface="+mn-cs"/>
              </a:rPr>
              <a:t>Set of activities performed by suppliers, manufacturers, transporters, distributors, and retailers that transform raw inputs into final products and services</a:t>
            </a:r>
          </a:p>
          <a:p>
            <a:pPr marL="255651" lvl="0" indent="-255651">
              <a:spcAft>
                <a:spcPct val="0"/>
              </a:spcAft>
              <a:buSzPts val="2400"/>
              <a:tabLst/>
            </a:pPr>
            <a:r>
              <a:rPr lang="en-US" sz="2400" kern="1200" dirty="0">
                <a:solidFill>
                  <a:srgbClr val="000000"/>
                </a:solidFill>
                <a:latin typeface="+mn-lt"/>
                <a:ea typeface="+mn-ea"/>
                <a:cs typeface="+mn-cs"/>
              </a:rPr>
              <a:t>Internet reduces cost of information and other transactional costs</a:t>
            </a:r>
          </a:p>
          <a:p>
            <a:pPr marL="255651" lvl="0" indent="-255651">
              <a:spcAft>
                <a:spcPct val="0"/>
              </a:spcAft>
              <a:buSzPts val="2400"/>
              <a:tabLst/>
            </a:pPr>
            <a:r>
              <a:rPr lang="en-US" sz="2400" kern="1200" dirty="0">
                <a:solidFill>
                  <a:srgbClr val="000000"/>
                </a:solidFill>
                <a:latin typeface="+mn-lt"/>
                <a:ea typeface="+mn-ea"/>
                <a:cs typeface="+mn-cs"/>
              </a:rPr>
              <a:t>Leads to greater operational efficiencies, lowering cost, prices, adding value for customers</a:t>
            </a:r>
          </a:p>
        </p:txBody>
      </p:sp>
    </p:spTree>
    <p:extLst>
      <p:ext uri="{BB962C8B-B14F-4D97-AF65-F5344CB8AC3E}">
        <p14:creationId xmlns:p14="http://schemas.microsoft.com/office/powerpoint/2010/main" val="301890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IN" kern="1200" dirty="0">
                <a:latin typeface="+mn-lt"/>
                <a:ea typeface="+mj-ea"/>
                <a:cs typeface="Times New Roman" panose="02020603050405020304" pitchFamily="18" charset="0"/>
              </a:rPr>
              <a:t>Figure 2.4 </a:t>
            </a:r>
            <a:r>
              <a:rPr lang="pt-BR" kern="1200" dirty="0">
                <a:latin typeface="+mn-lt"/>
                <a:ea typeface="+mj-ea"/>
                <a:cs typeface="Times New Roman" panose="02020603050405020304" pitchFamily="18" charset="0"/>
              </a:rPr>
              <a:t>E-Commerce </a:t>
            </a:r>
            <a:r>
              <a:rPr lang="en-IN" kern="1200" dirty="0">
                <a:latin typeface="+mn-lt"/>
                <a:ea typeface="+mj-ea"/>
                <a:cs typeface="Times New Roman" panose="02020603050405020304" pitchFamily="18" charset="0"/>
              </a:rPr>
              <a:t>and Industry Value Chains</a:t>
            </a:r>
            <a:endParaRPr lang="en-US" kern="1200" dirty="0">
              <a:latin typeface="+mn-lt"/>
              <a:ea typeface="+mj-ea"/>
              <a:cs typeface="Times New Roman" panose="02020603050405020304" pitchFamily="18" charset="0"/>
            </a:endParaRPr>
          </a:p>
        </p:txBody>
      </p:sp>
      <p:pic>
        <p:nvPicPr>
          <p:cNvPr id="3" name="Picture 2" descr="A flow diagram illustrates the six generic players in e-commerce and industry value chains. The six players are as follows. Suppliers. Manufacturers, who have supply chain management systems. Transporters, who are needed by manufacturers as they have transport management systems with alternative direct channels such as the Web. Distributors, who have inventory management systems. Retailers who have efficient customer response systems. Custome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350" y="2010536"/>
            <a:ext cx="7987301" cy="3219072"/>
          </a:xfrm>
          <a:prstGeom prst="rect">
            <a:avLst/>
          </a:prstGeom>
        </p:spPr>
      </p:pic>
    </p:spTree>
    <p:extLst>
      <p:ext uri="{BB962C8B-B14F-4D97-AF65-F5344CB8AC3E}">
        <p14:creationId xmlns:p14="http://schemas.microsoft.com/office/powerpoint/2010/main" val="31582786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Firm Value Chains</a:t>
            </a:r>
          </a:p>
        </p:txBody>
      </p:sp>
      <p:sp>
        <p:nvSpPr>
          <p:cNvPr id="3" name="Text Placeholder 2"/>
          <p:cNvSpPr>
            <a:spLocks noGrp="1"/>
          </p:cNvSpPr>
          <p:nvPr>
            <p:ph type="body" idx="1"/>
          </p:nvPr>
        </p:nvSpPr>
        <p:spPr>
          <a:xfrm>
            <a:off x="171450" y="1600199"/>
            <a:ext cx="8758238" cy="4371975"/>
          </a:xfrm>
        </p:spPr>
        <p:txBody>
          <a:bodyPr wrap="square" lIns="91425" tIns="91425" rIns="91425" bIns="91425">
            <a:noAutofit/>
          </a:bodyPr>
          <a:lstStyle/>
          <a:p>
            <a:pPr marL="255651" lvl="0" indent="-255651">
              <a:spcAft>
                <a:spcPct val="0"/>
              </a:spcAft>
              <a:buSzPts val="2400"/>
              <a:tabLst/>
            </a:pPr>
            <a:r>
              <a:rPr lang="en-US" sz="2400" b="1" kern="1200" dirty="0">
                <a:solidFill>
                  <a:srgbClr val="000000"/>
                </a:solidFill>
                <a:latin typeface="+mn-lt"/>
                <a:ea typeface="+mn-ea"/>
                <a:cs typeface="+mn-cs"/>
              </a:rPr>
              <a:t>Activities that a firm engages in to create final products from raw inputs</a:t>
            </a:r>
          </a:p>
          <a:p>
            <a:pPr marL="255651" lvl="0"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Each step adds value</a:t>
            </a:r>
          </a:p>
          <a:p>
            <a:pPr marL="255651" lvl="0" indent="-255651">
              <a:spcBef>
                <a:spcPts val="0"/>
              </a:spcBef>
              <a:buSzPts val="2400"/>
              <a:tabLst/>
            </a:pPr>
            <a:endParaRPr lang="en-US" sz="2400" b="1" kern="1200" dirty="0">
              <a:solidFill>
                <a:srgbClr val="000000"/>
              </a:solidFill>
              <a:latin typeface="+mn-lt"/>
              <a:ea typeface="+mn-ea"/>
              <a:cs typeface="+mn-cs"/>
            </a:endParaRPr>
          </a:p>
          <a:p>
            <a:pPr marL="255651" lvl="0" indent="-255651">
              <a:spcAft>
                <a:spcPct val="0"/>
              </a:spcAft>
              <a:buSzPts val="2400"/>
              <a:tabLst/>
            </a:pPr>
            <a:r>
              <a:rPr lang="en-US" sz="2400" b="1" kern="1200" dirty="0">
                <a:solidFill>
                  <a:srgbClr val="000000"/>
                </a:solidFill>
                <a:latin typeface="+mn-lt"/>
                <a:ea typeface="+mn-ea"/>
                <a:cs typeface="+mn-cs"/>
              </a:rPr>
              <a:t>Effect of Internet:</a:t>
            </a:r>
          </a:p>
          <a:p>
            <a:pPr marL="741553" lvl="1" indent="-284353">
              <a:spcAft>
                <a:spcPct val="0"/>
              </a:spcAft>
              <a:buSzPts val="2400"/>
            </a:pPr>
            <a:r>
              <a:rPr lang="en-US" sz="2400" kern="1200" dirty="0">
                <a:solidFill>
                  <a:srgbClr val="000000"/>
                </a:solidFill>
                <a:latin typeface="+mn-lt"/>
                <a:ea typeface="+mn-ea"/>
                <a:cs typeface="+mn-cs"/>
              </a:rPr>
              <a:t>Increases operational efficiency</a:t>
            </a:r>
          </a:p>
          <a:p>
            <a:pPr marL="741553" lvl="1" indent="-284353">
              <a:spcAft>
                <a:spcPct val="0"/>
              </a:spcAft>
              <a:buSzPts val="2400"/>
            </a:pPr>
            <a:r>
              <a:rPr lang="en-US" sz="2400" kern="1200" dirty="0">
                <a:solidFill>
                  <a:srgbClr val="000000"/>
                </a:solidFill>
                <a:latin typeface="+mn-lt"/>
                <a:ea typeface="+mn-ea"/>
                <a:cs typeface="+mn-cs"/>
              </a:rPr>
              <a:t>Enables product differentiation</a:t>
            </a:r>
          </a:p>
          <a:p>
            <a:pPr marL="741553" lvl="1" indent="-284353">
              <a:spcAft>
                <a:spcPct val="0"/>
              </a:spcAft>
              <a:buSzPts val="2400"/>
            </a:pPr>
            <a:r>
              <a:rPr lang="en-US" sz="2400" kern="1200" dirty="0">
                <a:solidFill>
                  <a:srgbClr val="000000"/>
                </a:solidFill>
                <a:latin typeface="+mn-lt"/>
                <a:ea typeface="+mn-ea"/>
                <a:cs typeface="+mn-cs"/>
              </a:rPr>
              <a:t>Enables precise coordination of steps in chain</a:t>
            </a:r>
          </a:p>
        </p:txBody>
      </p:sp>
    </p:spTree>
    <p:extLst>
      <p:ext uri="{BB962C8B-B14F-4D97-AF65-F5344CB8AC3E}">
        <p14:creationId xmlns:p14="http://schemas.microsoft.com/office/powerpoint/2010/main" val="16410043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IN" kern="1200" dirty="0">
                <a:latin typeface="+mn-lt"/>
                <a:ea typeface="+mj-ea"/>
                <a:cs typeface="Times New Roman" panose="02020603050405020304" pitchFamily="18" charset="0"/>
              </a:rPr>
              <a:t>Figure 2.5 </a:t>
            </a:r>
            <a:r>
              <a:rPr lang="pt-BR" kern="1200" dirty="0">
                <a:latin typeface="+mn-lt"/>
                <a:ea typeface="+mj-ea"/>
                <a:cs typeface="Times New Roman" panose="02020603050405020304" pitchFamily="18" charset="0"/>
              </a:rPr>
              <a:t>E-Commerce </a:t>
            </a:r>
            <a:r>
              <a:rPr lang="en-IN" kern="1200" dirty="0">
                <a:latin typeface="+mn-lt"/>
                <a:ea typeface="+mj-ea"/>
                <a:cs typeface="Times New Roman" panose="02020603050405020304" pitchFamily="18" charset="0"/>
              </a:rPr>
              <a:t>and Firm Value Chains</a:t>
            </a:r>
            <a:endParaRPr lang="en-US" kern="1200" dirty="0">
              <a:latin typeface="+mn-lt"/>
              <a:ea typeface="+mj-ea"/>
              <a:cs typeface="Times New Roman" panose="02020603050405020304" pitchFamily="18" charset="0"/>
            </a:endParaRPr>
          </a:p>
        </p:txBody>
      </p:sp>
      <p:pic>
        <p:nvPicPr>
          <p:cNvPr id="5" name="Picture 4" descr="An image shows the primary activities and secondary activities in e-commerce and firm value chains. The secondary activities are administration, human resources, information systems, procurement, and finance slash accounting. The primary activities are inbound logistics, operations, outbound logistics, sales and marketing, and after sales servi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672" y="1870923"/>
            <a:ext cx="7878657" cy="3580185"/>
          </a:xfrm>
          <a:prstGeom prst="rect">
            <a:avLst/>
          </a:prstGeom>
        </p:spPr>
      </p:pic>
    </p:spTree>
    <p:extLst>
      <p:ext uri="{BB962C8B-B14F-4D97-AF65-F5344CB8AC3E}">
        <p14:creationId xmlns:p14="http://schemas.microsoft.com/office/powerpoint/2010/main" val="489115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Firm Value Webs</a:t>
            </a:r>
          </a:p>
        </p:txBody>
      </p:sp>
      <p:sp>
        <p:nvSpPr>
          <p:cNvPr id="3" name="Text Placeholder 2"/>
          <p:cNvSpPr>
            <a:spLocks noGrp="1"/>
          </p:cNvSpPr>
          <p:nvPr>
            <p:ph type="body" idx="1"/>
          </p:nvPr>
        </p:nvSpPr>
        <p:spPr>
          <a:xfrm>
            <a:off x="457200" y="1600200"/>
            <a:ext cx="8229600" cy="4546076"/>
          </a:xfrm>
        </p:spPr>
        <p:txBody>
          <a:bodyPr wrap="square" lIns="91425" tIns="91425" rIns="91425" bIns="91425">
            <a:noAutofit/>
          </a:bodyPr>
          <a:lstStyle/>
          <a:p>
            <a:pPr marL="255651" lvl="0" indent="-255651">
              <a:spcAft>
                <a:spcPct val="0"/>
              </a:spcAft>
              <a:buSzPts val="2400"/>
              <a:tabLst/>
            </a:pPr>
            <a:r>
              <a:rPr lang="en-US" altLang="en-US" sz="2400" kern="1200" dirty="0">
                <a:solidFill>
                  <a:srgbClr val="000000"/>
                </a:solidFill>
                <a:latin typeface="+mn-lt"/>
                <a:ea typeface="+mn-ea"/>
                <a:cs typeface="+mn-cs"/>
              </a:rPr>
              <a:t>Networked business ecosystem</a:t>
            </a:r>
          </a:p>
          <a:p>
            <a:pPr marL="255651" lvl="0" indent="-255651">
              <a:spcAft>
                <a:spcPct val="0"/>
              </a:spcAft>
              <a:buSzPts val="2400"/>
              <a:tabLst/>
            </a:pPr>
            <a:r>
              <a:rPr lang="en-US" altLang="en-US" sz="2400" kern="1200" dirty="0">
                <a:solidFill>
                  <a:srgbClr val="000000"/>
                </a:solidFill>
                <a:latin typeface="+mn-lt"/>
                <a:ea typeface="+mn-ea"/>
                <a:cs typeface="+mn-cs"/>
              </a:rPr>
              <a:t>Uses Internet technology to coordinate the value chains of business partners</a:t>
            </a:r>
          </a:p>
          <a:p>
            <a:pPr marL="255651" lvl="0" indent="-255651">
              <a:spcAft>
                <a:spcPct val="0"/>
              </a:spcAft>
              <a:buSzPts val="2400"/>
              <a:tabLst/>
            </a:pPr>
            <a:r>
              <a:rPr lang="en-US" altLang="en-US" sz="2400" kern="1200" dirty="0">
                <a:solidFill>
                  <a:srgbClr val="000000"/>
                </a:solidFill>
                <a:latin typeface="+mn-lt"/>
                <a:ea typeface="+mn-ea"/>
                <a:cs typeface="+mn-cs"/>
              </a:rPr>
              <a:t>Coordinates a firm</a:t>
            </a:r>
            <a:r>
              <a:rPr lang="en-IN" altLang="ja-JP" sz="2400" kern="1200" dirty="0">
                <a:solidFill>
                  <a:srgbClr val="000000"/>
                </a:solidFill>
                <a:latin typeface="+mn-lt"/>
                <a:cs typeface="+mn-cs"/>
              </a:rPr>
              <a:t>’</a:t>
            </a:r>
            <a:r>
              <a:rPr lang="en-US" altLang="ja-JP" sz="2400" kern="1200" dirty="0">
                <a:solidFill>
                  <a:srgbClr val="000000"/>
                </a:solidFill>
                <a:latin typeface="+mn-lt"/>
                <a:cs typeface="+mn-cs"/>
              </a:rPr>
              <a:t>s suppliers with its own production needs using an Internet-based supply chain management system</a:t>
            </a:r>
          </a:p>
          <a:p>
            <a:pPr marL="255651" lvl="0" indent="-255651">
              <a:spcAft>
                <a:spcPct val="0"/>
              </a:spcAft>
              <a:buSzPts val="2400"/>
              <a:tabLst/>
            </a:pPr>
            <a:endParaRPr lang="en-US" altLang="ja-JP" sz="2400" kern="1200" dirty="0">
              <a:solidFill>
                <a:srgbClr val="000000"/>
              </a:solidFill>
              <a:latin typeface="+mn-lt"/>
              <a:cs typeface="+mn-cs"/>
            </a:endParaRPr>
          </a:p>
          <a:p>
            <a:pPr marL="255651" lvl="0" indent="-255651">
              <a:spcAft>
                <a:spcPct val="0"/>
              </a:spcAft>
              <a:buSzPts val="2400"/>
              <a:tabLst/>
            </a:pPr>
            <a:r>
              <a:rPr lang="en-US" altLang="en-US" sz="2400" kern="1200" dirty="0">
                <a:solidFill>
                  <a:srgbClr val="000000"/>
                </a:solidFill>
                <a:latin typeface="+mn-lt"/>
                <a:ea typeface="+mn-ea"/>
                <a:cs typeface="+mn-cs"/>
              </a:rPr>
              <a:t>Example: Amazon – DHL, An Post </a:t>
            </a:r>
            <a:r>
              <a:rPr lang="en-US" altLang="en-US" sz="2400" kern="1200" dirty="0" err="1">
                <a:solidFill>
                  <a:srgbClr val="000000"/>
                </a:solidFill>
                <a:latin typeface="+mn-lt"/>
                <a:ea typeface="+mn-ea"/>
                <a:cs typeface="+mn-cs"/>
              </a:rPr>
              <a:t>etc</a:t>
            </a:r>
            <a:endParaRPr lang="en-US" altLang="en-US" sz="2400" kern="1200" dirty="0">
              <a:solidFill>
                <a:srgbClr val="000000"/>
              </a:solidFill>
              <a:latin typeface="+mn-lt"/>
              <a:ea typeface="+mn-ea"/>
              <a:cs typeface="+mn-cs"/>
            </a:endParaRPr>
          </a:p>
        </p:txBody>
      </p:sp>
    </p:spTree>
    <p:extLst>
      <p:ext uri="{BB962C8B-B14F-4D97-AF65-F5344CB8AC3E}">
        <p14:creationId xmlns:p14="http://schemas.microsoft.com/office/powerpoint/2010/main" val="1399962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896"/>
            <a:ext cx="8229600" cy="1066799"/>
          </a:xfrm>
        </p:spPr>
        <p:txBody>
          <a:bodyPr tIns="91425" anchor="b">
            <a:noAutofit/>
          </a:bodyPr>
          <a:lstStyle/>
          <a:p>
            <a:pPr lvl="0">
              <a:spcBef>
                <a:spcPct val="0"/>
              </a:spcBef>
              <a:buClrTx/>
            </a:pPr>
            <a:r>
              <a:rPr lang="en-IN" kern="1200" dirty="0">
                <a:latin typeface="+mn-lt"/>
                <a:ea typeface="+mj-ea"/>
                <a:cs typeface="Times New Roman" panose="02020603050405020304" pitchFamily="18" charset="0"/>
              </a:rPr>
              <a:t>Figure 2.6 Internet-Enabled Value Web</a:t>
            </a:r>
            <a:endParaRPr lang="en-US" kern="1200" dirty="0">
              <a:latin typeface="+mn-lt"/>
              <a:ea typeface="+mj-ea"/>
              <a:cs typeface="Times New Roman" panose="02020603050405020304" pitchFamily="18" charset="0"/>
            </a:endParaRPr>
          </a:p>
        </p:txBody>
      </p:sp>
      <p:pic>
        <p:nvPicPr>
          <p:cNvPr id="3" name="Picture 2" descr="A diagram illustrates Internet-enabled value web by showing how a firm or industry transacts with several value chains outside it. The diagram shows a cloud labeled firm or industry in the center connected by two-way arrows to four other clouds surrounding it. The firm has ERP systems and legacy systems. The first cloud represents strategic alliance and partner firms. The second cloud represents customers, who are connected to the firm through customer relationship management or C R M systems, the third cloud represents indirect suppliers or M R O, and the fourth cloud represents direct suppliers, who are connected to the firm through supply chain management systems such as private industrial networks and net marketplac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7491" y="1604820"/>
            <a:ext cx="5589019" cy="4521827"/>
          </a:xfrm>
          <a:prstGeom prst="rect">
            <a:avLst/>
          </a:prstGeom>
        </p:spPr>
      </p:pic>
    </p:spTree>
    <p:extLst>
      <p:ext uri="{BB962C8B-B14F-4D97-AF65-F5344CB8AC3E}">
        <p14:creationId xmlns:p14="http://schemas.microsoft.com/office/powerpoint/2010/main" val="377817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en-US" kern="1200" dirty="0">
                <a:latin typeface="+mn-lt"/>
                <a:ea typeface="+mj-ea"/>
                <a:cs typeface="Times New Roman" panose="02020603050405020304" pitchFamily="18" charset="0"/>
              </a:rPr>
              <a:t>Business Strategy</a:t>
            </a:r>
          </a:p>
        </p:txBody>
      </p:sp>
      <p:sp>
        <p:nvSpPr>
          <p:cNvPr id="3" name="Text Placeholder 2"/>
          <p:cNvSpPr>
            <a:spLocks noGrp="1"/>
          </p:cNvSpPr>
          <p:nvPr>
            <p:ph type="body" idx="1"/>
          </p:nvPr>
        </p:nvSpPr>
        <p:spPr>
          <a:xfrm>
            <a:off x="457200" y="1600200"/>
            <a:ext cx="8229600" cy="3716372"/>
          </a:xfrm>
        </p:spPr>
        <p:txBody>
          <a:bodyPr wrap="square" lIns="91425" tIns="91425" rIns="91425" bIns="91425">
            <a:noAutofit/>
          </a:bodyPr>
          <a:lstStyle/>
          <a:p>
            <a:pPr marL="255651" lvl="0" indent="-255651">
              <a:spcAft>
                <a:spcPct val="0"/>
              </a:spcAft>
              <a:buSzPts val="2400"/>
              <a:tabLst/>
              <a:defRPr/>
            </a:pPr>
            <a:r>
              <a:rPr lang="en-US" sz="2400" b="1" kern="1200" dirty="0">
                <a:solidFill>
                  <a:srgbClr val="000000"/>
                </a:solidFill>
                <a:latin typeface="+mn-lt"/>
                <a:ea typeface="+mn-ea"/>
                <a:cs typeface="+mn-cs"/>
              </a:rPr>
              <a:t>Plan for achieving superior long-term returns on capital invested: that is, profit</a:t>
            </a:r>
          </a:p>
          <a:p>
            <a:pPr marL="255651" lvl="0" indent="-255651">
              <a:spcAft>
                <a:spcPct val="0"/>
              </a:spcAft>
              <a:buSzPts val="2400"/>
              <a:tabLst/>
              <a:defRPr/>
            </a:pPr>
            <a:r>
              <a:rPr lang="en-US" sz="2400" b="1" kern="1200" dirty="0">
                <a:solidFill>
                  <a:srgbClr val="000000"/>
                </a:solidFill>
                <a:latin typeface="+mn-lt"/>
                <a:ea typeface="+mn-ea"/>
                <a:cs typeface="+mn-cs"/>
              </a:rPr>
              <a:t>Five generic strategies</a:t>
            </a:r>
          </a:p>
          <a:p>
            <a:pPr marL="741553" lvl="1" indent="-284353">
              <a:spcAft>
                <a:spcPct val="0"/>
              </a:spcAft>
              <a:buSzPts val="2400"/>
              <a:defRPr/>
            </a:pPr>
            <a:r>
              <a:rPr lang="en-US" sz="2400" kern="1200" dirty="0">
                <a:solidFill>
                  <a:srgbClr val="000000"/>
                </a:solidFill>
                <a:latin typeface="+mn-lt"/>
                <a:ea typeface="ＭＳ Ｐゴシック" charset="0"/>
                <a:cs typeface="+mn-cs"/>
              </a:rPr>
              <a:t>Product/service differentiation</a:t>
            </a:r>
          </a:p>
          <a:p>
            <a:pPr marL="741553" lvl="1" indent="-284353">
              <a:spcAft>
                <a:spcPct val="0"/>
              </a:spcAft>
              <a:buSzPts val="2400"/>
              <a:defRPr/>
            </a:pPr>
            <a:r>
              <a:rPr lang="en-US" sz="2400" kern="1200" dirty="0">
                <a:solidFill>
                  <a:srgbClr val="000000"/>
                </a:solidFill>
                <a:latin typeface="+mn-lt"/>
                <a:ea typeface="ＭＳ Ｐゴシック" charset="0"/>
                <a:cs typeface="+mn-cs"/>
              </a:rPr>
              <a:t>Cost competition</a:t>
            </a:r>
          </a:p>
          <a:p>
            <a:pPr marL="741553" lvl="1" indent="-284353">
              <a:spcAft>
                <a:spcPct val="0"/>
              </a:spcAft>
              <a:buSzPts val="2400"/>
              <a:defRPr/>
            </a:pPr>
            <a:r>
              <a:rPr lang="en-US" sz="2400" kern="1200" dirty="0">
                <a:solidFill>
                  <a:srgbClr val="000000"/>
                </a:solidFill>
                <a:latin typeface="+mn-lt"/>
                <a:ea typeface="ＭＳ Ｐゴシック" charset="0"/>
                <a:cs typeface="+mn-cs"/>
              </a:rPr>
              <a:t>Scope (</a:t>
            </a:r>
            <a:r>
              <a:rPr lang="en-US" sz="2400" dirty="0"/>
              <a:t>market and products)</a:t>
            </a:r>
            <a:endParaRPr lang="en-US" sz="2400" kern="1200" dirty="0">
              <a:solidFill>
                <a:srgbClr val="000000"/>
              </a:solidFill>
              <a:latin typeface="+mn-lt"/>
              <a:ea typeface="ＭＳ Ｐゴシック" charset="0"/>
              <a:cs typeface="+mn-cs"/>
            </a:endParaRPr>
          </a:p>
          <a:p>
            <a:pPr marL="741553" lvl="1" indent="-284353">
              <a:spcAft>
                <a:spcPct val="0"/>
              </a:spcAft>
              <a:buSzPts val="2400"/>
              <a:defRPr/>
            </a:pPr>
            <a:r>
              <a:rPr lang="en-US" sz="2400" kern="1200" dirty="0">
                <a:solidFill>
                  <a:srgbClr val="000000"/>
                </a:solidFill>
                <a:latin typeface="+mn-lt"/>
                <a:ea typeface="ＭＳ Ｐゴシック" charset="0"/>
                <a:cs typeface="+mn-cs"/>
              </a:rPr>
              <a:t>Focus/market niche</a:t>
            </a:r>
          </a:p>
          <a:p>
            <a:pPr marL="741553" lvl="1" indent="-284353">
              <a:spcAft>
                <a:spcPct val="0"/>
              </a:spcAft>
              <a:buSzPts val="2400"/>
              <a:defRPr/>
            </a:pPr>
            <a:r>
              <a:rPr lang="en-US" sz="2400" kern="1200" dirty="0">
                <a:solidFill>
                  <a:srgbClr val="000000"/>
                </a:solidFill>
                <a:latin typeface="+mn-lt"/>
                <a:ea typeface="ＭＳ Ｐゴシック" charset="0"/>
                <a:cs typeface="+mn-cs"/>
              </a:rPr>
              <a:t>Customer intimacy</a:t>
            </a:r>
          </a:p>
        </p:txBody>
      </p:sp>
    </p:spTree>
    <p:extLst>
      <p:ext uri="{BB962C8B-B14F-4D97-AF65-F5344CB8AC3E}">
        <p14:creationId xmlns:p14="http://schemas.microsoft.com/office/powerpoint/2010/main" val="21184822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tIns="91425">
            <a:noAutofit/>
          </a:bodyPr>
          <a:lstStyle/>
          <a:p>
            <a:pPr lvl="0">
              <a:spcBef>
                <a:spcPct val="0"/>
              </a:spcBef>
              <a:buClrTx/>
            </a:pPr>
            <a:r>
              <a:rPr lang="pt-BR" kern="1200" dirty="0">
                <a:latin typeface="+mn-lt"/>
                <a:ea typeface="+mj-ea"/>
                <a:cs typeface="Times New Roman" panose="02020603050405020304" pitchFamily="18" charset="0"/>
              </a:rPr>
              <a:t>E-Commerce </a:t>
            </a:r>
            <a:r>
              <a:rPr lang="en-IN" kern="1200" dirty="0">
                <a:latin typeface="+mn-lt"/>
                <a:ea typeface="+mj-ea"/>
                <a:cs typeface="Times New Roman" panose="02020603050405020304" pitchFamily="18" charset="0"/>
              </a:rPr>
              <a:t>Technology and Business Model Disruption</a:t>
            </a:r>
            <a:endParaRPr lang="en-US" kern="1200" dirty="0">
              <a:latin typeface="+mn-lt"/>
              <a:ea typeface="+mj-ea"/>
              <a:cs typeface="Times New Roman" panose="02020603050405020304" pitchFamily="18" charset="0"/>
            </a:endParaRPr>
          </a:p>
        </p:txBody>
      </p:sp>
      <p:sp>
        <p:nvSpPr>
          <p:cNvPr id="3" name="Text Placeholder 2"/>
          <p:cNvSpPr>
            <a:spLocks noGrp="1"/>
          </p:cNvSpPr>
          <p:nvPr>
            <p:ph type="body" idx="1"/>
          </p:nvPr>
        </p:nvSpPr>
        <p:spPr>
          <a:xfrm>
            <a:off x="457200" y="1600200"/>
            <a:ext cx="8229600" cy="4024148"/>
          </a:xfrm>
        </p:spPr>
        <p:txBody>
          <a:bodyPr wrap="square" lIns="91425" tIns="91425" rIns="91425" bIns="91425">
            <a:noAutofit/>
          </a:bodyPr>
          <a:lstStyle/>
          <a:p>
            <a:pPr marL="255651" lvl="0" indent="-255651">
              <a:spcAft>
                <a:spcPct val="0"/>
              </a:spcAft>
              <a:buSzPts val="2400"/>
              <a:tabLst/>
              <a:defRPr/>
            </a:pPr>
            <a:r>
              <a:rPr lang="en-US" sz="2400" b="1" kern="1200" dirty="0">
                <a:solidFill>
                  <a:srgbClr val="000000"/>
                </a:solidFill>
                <a:latin typeface="+mn-lt"/>
                <a:ea typeface="+mn-ea"/>
                <a:cs typeface="+mn-cs"/>
              </a:rPr>
              <a:t>Disruptive technologies</a:t>
            </a:r>
          </a:p>
          <a:p>
            <a:pPr marL="255651" lvl="0" indent="-255651">
              <a:spcAft>
                <a:spcPct val="0"/>
              </a:spcAft>
              <a:buSzPts val="2400"/>
              <a:tabLst/>
              <a:defRPr/>
            </a:pPr>
            <a:r>
              <a:rPr lang="en-US" sz="2400" b="1" kern="1200" dirty="0">
                <a:solidFill>
                  <a:srgbClr val="000000"/>
                </a:solidFill>
                <a:latin typeface="+mn-lt"/>
                <a:ea typeface="+mn-ea"/>
                <a:cs typeface="+mn-cs"/>
              </a:rPr>
              <a:t>Digital disruption</a:t>
            </a:r>
          </a:p>
          <a:p>
            <a:pPr marL="255651" lvl="0" indent="-255651">
              <a:spcAft>
                <a:spcPct val="0"/>
              </a:spcAft>
              <a:buSzPts val="2400"/>
              <a:tabLst/>
              <a:defRPr/>
            </a:pPr>
            <a:r>
              <a:rPr lang="en-US" sz="2400" b="1" kern="1200" dirty="0">
                <a:solidFill>
                  <a:srgbClr val="000000"/>
                </a:solidFill>
                <a:latin typeface="+mn-lt"/>
                <a:ea typeface="+mn-ea"/>
                <a:cs typeface="+mn-cs"/>
              </a:rPr>
              <a:t>Sustaining technology</a:t>
            </a:r>
          </a:p>
          <a:p>
            <a:pPr marL="255651" lvl="0" indent="-255651">
              <a:spcAft>
                <a:spcPct val="0"/>
              </a:spcAft>
              <a:buSzPts val="2400"/>
              <a:tabLst/>
              <a:defRPr/>
            </a:pPr>
            <a:r>
              <a:rPr lang="en-US" sz="2400" b="1" kern="1200" dirty="0">
                <a:solidFill>
                  <a:srgbClr val="000000"/>
                </a:solidFill>
                <a:latin typeface="+mn-lt"/>
                <a:ea typeface="+mn-ea"/>
                <a:cs typeface="+mn-cs"/>
              </a:rPr>
              <a:t>Stages</a:t>
            </a:r>
          </a:p>
          <a:p>
            <a:pPr marL="741553" lvl="1" indent="-284353">
              <a:spcAft>
                <a:spcPct val="0"/>
              </a:spcAft>
              <a:buSzPts val="2400"/>
              <a:defRPr/>
            </a:pPr>
            <a:r>
              <a:rPr lang="en-US" sz="2400" kern="1200" dirty="0">
                <a:solidFill>
                  <a:srgbClr val="000000"/>
                </a:solidFill>
                <a:latin typeface="+mn-lt"/>
                <a:ea typeface="+mn-ea"/>
                <a:cs typeface="+mn-cs"/>
              </a:rPr>
              <a:t>Disruptors introduce new products of lower quality</a:t>
            </a:r>
          </a:p>
          <a:p>
            <a:pPr marL="741553" lvl="1" indent="-284353">
              <a:spcAft>
                <a:spcPct val="0"/>
              </a:spcAft>
              <a:buSzPts val="2400"/>
              <a:defRPr/>
            </a:pPr>
            <a:r>
              <a:rPr lang="en-US" sz="2400" kern="1200" dirty="0">
                <a:solidFill>
                  <a:srgbClr val="000000"/>
                </a:solidFill>
                <a:latin typeface="+mn-lt"/>
                <a:ea typeface="+mn-ea"/>
                <a:cs typeface="+mn-cs"/>
              </a:rPr>
              <a:t>Disruptors improve products</a:t>
            </a:r>
          </a:p>
          <a:p>
            <a:pPr marL="741553" lvl="1" indent="-284353">
              <a:spcAft>
                <a:spcPct val="0"/>
              </a:spcAft>
              <a:buSzPts val="2400"/>
              <a:defRPr/>
            </a:pPr>
            <a:r>
              <a:rPr lang="en-US" sz="2400" kern="1200" dirty="0">
                <a:solidFill>
                  <a:srgbClr val="000000"/>
                </a:solidFill>
                <a:latin typeface="+mn-lt"/>
                <a:ea typeface="+mn-ea"/>
                <a:cs typeface="+mn-cs"/>
              </a:rPr>
              <a:t>New products become superior to existing products</a:t>
            </a:r>
          </a:p>
          <a:p>
            <a:pPr marL="741553" lvl="1" indent="-284353">
              <a:spcAft>
                <a:spcPct val="0"/>
              </a:spcAft>
              <a:buSzPts val="2400"/>
              <a:defRPr/>
            </a:pPr>
            <a:r>
              <a:rPr lang="en-US" sz="2400" kern="1200" dirty="0">
                <a:solidFill>
                  <a:srgbClr val="000000"/>
                </a:solidFill>
                <a:latin typeface="+mn-lt"/>
                <a:ea typeface="+mn-ea"/>
                <a:cs typeface="+mn-cs"/>
              </a:rPr>
              <a:t>Incumbent companies lose market share</a:t>
            </a:r>
          </a:p>
        </p:txBody>
      </p:sp>
    </p:spTree>
    <p:extLst>
      <p:ext uri="{BB962C8B-B14F-4D97-AF65-F5344CB8AC3E}">
        <p14:creationId xmlns:p14="http://schemas.microsoft.com/office/powerpoint/2010/main" val="26034868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tIns="91425">
            <a:noAutofit/>
          </a:bodyPr>
          <a:lstStyle/>
          <a:p>
            <a:r>
              <a:rPr lang="en-US" dirty="0">
                <a:latin typeface="+mn-lt"/>
              </a:rPr>
              <a:t>Copyright</a:t>
            </a:r>
            <a:endParaRPr lang="en-US" sz="2000" b="0" dirty="0">
              <a:latin typeface="+mn-lt"/>
            </a:endParaRPr>
          </a:p>
        </p:txBody>
      </p:sp>
      <p:pic>
        <p:nvPicPr>
          <p:cNvPr id="4" name="Picture 2" descr="This work is protected by United States copyright laws and is 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
          <p:cNvPicPr>
            <a:picLocks noChangeAspect="1" noChangeArrowheads="1"/>
          </p:cNvPicPr>
          <p:nvPr/>
        </p:nvPicPr>
        <p:blipFill>
          <a:blip r:embed="rId2"/>
          <a:srcRect/>
          <a:stretch>
            <a:fillRect/>
          </a:stretch>
        </p:blipFill>
        <p:spPr bwMode="auto">
          <a:xfrm>
            <a:off x="767157" y="2310096"/>
            <a:ext cx="7423150" cy="2438400"/>
          </a:xfrm>
          <a:prstGeom prst="rect">
            <a:avLst/>
          </a:prstGeom>
          <a:noFill/>
          <a:ln w="9525">
            <a:noFill/>
            <a:miter lim="800000"/>
            <a:headEnd/>
            <a:tailEnd/>
          </a:ln>
        </p:spPr>
      </p:pic>
    </p:spTree>
    <p:extLst>
      <p:ext uri="{BB962C8B-B14F-4D97-AF65-F5344CB8AC3E}">
        <p14:creationId xmlns:p14="http://schemas.microsoft.com/office/powerpoint/2010/main" val="9643619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0e5450e0-4c2d-43f2-a27a-9e8f1005682d"/>
</p:tagLst>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9398</TotalTime>
  <Words>2504</Words>
  <Application>Microsoft Office PowerPoint</Application>
  <PresentationFormat>On-screen Show (4:3)</PresentationFormat>
  <Paragraphs>362</Paragraphs>
  <Slides>43</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43</vt:i4>
      </vt:variant>
    </vt:vector>
  </HeadingPairs>
  <TitlesOfParts>
    <vt:vector size="51" baseType="lpstr">
      <vt:lpstr>Arial</vt:lpstr>
      <vt:lpstr>Google Sans</vt:lpstr>
      <vt:lpstr>Noto Sans Symbols</vt:lpstr>
      <vt:lpstr>Times New Roman</vt:lpstr>
      <vt:lpstr>Verdana</vt:lpstr>
      <vt:lpstr>Wingdings</vt:lpstr>
      <vt:lpstr>508 Lecture</vt:lpstr>
      <vt:lpstr>1_508 Lecture</vt:lpstr>
      <vt:lpstr>E-commerce 2023: business. technology. society.</vt:lpstr>
      <vt:lpstr>Learning Objectives</vt:lpstr>
      <vt:lpstr>Connected Cars: The Next Big  E-commerce Revolution?</vt:lpstr>
      <vt:lpstr>E-commerce Business Models</vt:lpstr>
      <vt:lpstr>Eight Key Elements of a Business Model</vt:lpstr>
      <vt:lpstr>1. Value Proposition</vt:lpstr>
      <vt:lpstr>2. Revenue Model</vt:lpstr>
      <vt:lpstr>Insight on Society: Foursquare’s Evolving Business Model: Leveraging Your Location</vt:lpstr>
      <vt:lpstr>3. Market Opportunity</vt:lpstr>
      <vt:lpstr>4. Competitive Environment</vt:lpstr>
      <vt:lpstr>5. Competitive Advantage</vt:lpstr>
      <vt:lpstr>6. Market Strategy</vt:lpstr>
      <vt:lpstr>7. Organizational Development</vt:lpstr>
      <vt:lpstr>8. Management Team</vt:lpstr>
      <vt:lpstr>Raising Capital</vt:lpstr>
      <vt:lpstr>Insight on Business: Startups Turn to Crowdfunding</vt:lpstr>
      <vt:lpstr>Categorising E-Commerce Business Models</vt:lpstr>
      <vt:lpstr>B2C Business Models</vt:lpstr>
      <vt:lpstr>B2C Models: E-Tailer</vt:lpstr>
      <vt:lpstr>B2C Models: Community Provider</vt:lpstr>
      <vt:lpstr>B2C Models: Content Provider</vt:lpstr>
      <vt:lpstr>B2C Business Models: Portal</vt:lpstr>
      <vt:lpstr>B2C Models: Transaction Broker</vt:lpstr>
      <vt:lpstr>B2C Models: Market Creator</vt:lpstr>
      <vt:lpstr>Insight on Technology: Behind the Scenes at Etsy</vt:lpstr>
      <vt:lpstr>B2C Models: Service Provider</vt:lpstr>
      <vt:lpstr>B2B Business Models</vt:lpstr>
      <vt:lpstr>B2B Models: E-distributor</vt:lpstr>
      <vt:lpstr>B2B Models: E-procurement Companies</vt:lpstr>
      <vt:lpstr>B2B Models: Exchanges</vt:lpstr>
      <vt:lpstr>B2B Models: Industry Consortia</vt:lpstr>
      <vt:lpstr>B2B Models: Private B2B Networks</vt:lpstr>
      <vt:lpstr>How E-Commerce Changes Business</vt:lpstr>
      <vt:lpstr>Industry Structural Analysis</vt:lpstr>
      <vt:lpstr>Industry Value Chains</vt:lpstr>
      <vt:lpstr>Figure 2.4 E-Commerce and Industry Value Chains</vt:lpstr>
      <vt:lpstr>Firm Value Chains</vt:lpstr>
      <vt:lpstr>Figure 2.5 E-Commerce and Firm Value Chains</vt:lpstr>
      <vt:lpstr>Firm Value Webs</vt:lpstr>
      <vt:lpstr>Figure 2.6 Internet-Enabled Value Web</vt:lpstr>
      <vt:lpstr>Business Strategy</vt:lpstr>
      <vt:lpstr>E-Commerce Technology and Business Model Disruption</vt:lpstr>
      <vt:lpstr>Copyright</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2018: Business. Technology. Society, 14e</dc:title>
  <dc:subject>Business</dc:subject>
  <dc:creator>Laudon/Traver</dc:creator>
  <cp:keywords>E-Commerce 2018</cp:keywords>
  <cp:lastModifiedBy>brian</cp:lastModifiedBy>
  <cp:revision>966</cp:revision>
  <dcterms:modified xsi:type="dcterms:W3CDTF">2025-10-02T10:23:23Z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